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notesMasterIdLst>
    <p:notesMasterId r:id="rId17"/>
  </p:notesMasterIdLst>
  <p:sldIdLst>
    <p:sldId id="256" r:id="rId4"/>
    <p:sldId id="261" r:id="rId5"/>
    <p:sldId id="258" r:id="rId6"/>
    <p:sldId id="262" r:id="rId7"/>
    <p:sldId id="272" r:id="rId8"/>
    <p:sldId id="263" r:id="rId9"/>
    <p:sldId id="264" r:id="rId10"/>
    <p:sldId id="265" r:id="rId11"/>
    <p:sldId id="266" r:id="rId12"/>
    <p:sldId id="600" r:id="rId13"/>
    <p:sldId id="601" r:id="rId14"/>
    <p:sldId id="602" r:id="rId15"/>
    <p:sldId id="259" r:id="rId16"/>
  </p:sldIdLst>
  <p:sldSz cx="1219676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492" autoAdjust="0"/>
  </p:normalViewPr>
  <p:slideViewPr>
    <p:cSldViewPr snapToGrid="0">
      <p:cViewPr varScale="1">
        <p:scale>
          <a:sx n="74" d="100"/>
          <a:sy n="74" d="100"/>
        </p:scale>
        <p:origin x="19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83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华为提供开放的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解决方案，使能差异化特性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基于统一、可扩展的达芬奇AI芯片架构，可覆盖从终端设备、边缘计算到云服务的全场景，提供从20M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S到200TOPS的不同算力。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除了AI芯片，华为还提供全栈解决方案：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芯片算子库和自动化算子开发工具CANN，应对不断增长的算子多样性，提升开发效率提升3倍；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MindSpore训练和推理框架，降低核心代码量20%，效率整体提升50%以上；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以及ModelArts提供分层API和预集成，使能应用的全流程服务。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这里只是整体架构，接下来我们会针对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层做详细介绍。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9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CANN</a:t>
            </a:r>
            <a:r>
              <a:rPr lang="zh-CN" altLang="en-US" dirty="0"/>
              <a:t>是华为公司针对</a:t>
            </a:r>
            <a:r>
              <a:rPr lang="en-US" altLang="zh-CN" dirty="0"/>
              <a:t>AI</a:t>
            </a:r>
            <a:r>
              <a:rPr lang="zh-CN" altLang="en-US" dirty="0"/>
              <a:t>场景推出的异构计算架构，通过提供多层次的编程接口，支持用户快速构建基于</a:t>
            </a:r>
            <a:r>
              <a:rPr lang="en-US" altLang="zh-CN" dirty="0"/>
              <a:t>Ascend</a:t>
            </a:r>
            <a:r>
              <a:rPr lang="zh-CN" altLang="en-US" dirty="0"/>
              <a:t>平台的</a:t>
            </a:r>
            <a:r>
              <a:rPr lang="en-US" altLang="zh-CN" dirty="0"/>
              <a:t>AI</a:t>
            </a:r>
            <a:r>
              <a:rPr lang="zh-CN" altLang="en-US" dirty="0"/>
              <a:t>应用和业务。</a:t>
            </a:r>
            <a:endParaRPr lang="en-US" altLang="zh-CN" dirty="0"/>
          </a:p>
          <a:p>
            <a:r>
              <a:rPr lang="zh-CN" altLang="en-US" dirty="0"/>
              <a:t>其中，计算资源层为</a:t>
            </a:r>
            <a:r>
              <a:rPr lang="en-US" altLang="zh-CN" dirty="0"/>
              <a:t>CANN</a:t>
            </a:r>
            <a:r>
              <a:rPr lang="zh-CN" altLang="en-US" dirty="0"/>
              <a:t>提供实际的算力支持，这里包含了计算设备、通信链路、操作系统以及驱动。在计算设备中，</a:t>
            </a:r>
            <a:r>
              <a:rPr lang="en-US" altLang="zh-CN" dirty="0" err="1"/>
              <a:t>AICore</a:t>
            </a:r>
            <a:r>
              <a:rPr lang="zh-CN" altLang="en-US" dirty="0"/>
              <a:t>负责执行</a:t>
            </a:r>
            <a:r>
              <a:rPr lang="en-US" altLang="zh-CN" dirty="0"/>
              <a:t>NN</a:t>
            </a:r>
            <a:r>
              <a:rPr lang="zh-CN" altLang="en-US" dirty="0"/>
              <a:t>类算子，</a:t>
            </a:r>
            <a:r>
              <a:rPr lang="en-US" altLang="zh-CN" dirty="0"/>
              <a:t>AICPU</a:t>
            </a:r>
            <a:r>
              <a:rPr lang="zh-CN" altLang="en-US" dirty="0"/>
              <a:t>负责执行</a:t>
            </a:r>
            <a:r>
              <a:rPr lang="en-US" altLang="zh-CN" dirty="0"/>
              <a:t>CPU</a:t>
            </a:r>
            <a:r>
              <a:rPr lang="zh-CN" altLang="en-US" dirty="0"/>
              <a:t>算子，</a:t>
            </a:r>
            <a:r>
              <a:rPr lang="en-US" altLang="zh-CN" dirty="0"/>
              <a:t>DVPP</a:t>
            </a:r>
            <a:r>
              <a:rPr lang="zh-CN" altLang="en-US" dirty="0"/>
              <a:t>负责执行图像、视频的编解码以及预处理；在通信链路中，通过</a:t>
            </a:r>
            <a:r>
              <a:rPr lang="en-US" altLang="zh-CN" dirty="0" err="1"/>
              <a:t>PCIe</a:t>
            </a:r>
            <a:r>
              <a:rPr lang="zh-CN" altLang="en-US" dirty="0"/>
              <a:t>接口实现</a:t>
            </a:r>
            <a:r>
              <a:rPr lang="en-US" altLang="zh-CN" dirty="0"/>
              <a:t>NPU</a:t>
            </a:r>
            <a:r>
              <a:rPr lang="zh-CN" altLang="en-US" dirty="0"/>
              <a:t>间或</a:t>
            </a:r>
            <a:r>
              <a:rPr lang="en-US" altLang="zh-CN" dirty="0"/>
              <a:t>NPU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之间的高速互联，</a:t>
            </a:r>
            <a:r>
              <a:rPr lang="en-US" altLang="zh-CN" dirty="0"/>
              <a:t>HCCS</a:t>
            </a:r>
            <a:r>
              <a:rPr lang="zh-CN" altLang="en-US" dirty="0"/>
              <a:t>用于实现芯片间的缓存一致性功能，而</a:t>
            </a:r>
            <a:r>
              <a:rPr lang="en-US" altLang="zh-CN" dirty="0" err="1"/>
              <a:t>RoCE</a:t>
            </a:r>
            <a:r>
              <a:rPr lang="zh-CN" altLang="en-US" dirty="0"/>
              <a:t>则用于实现芯片家内存</a:t>
            </a:r>
            <a:r>
              <a:rPr lang="en-US" altLang="zh-CN" dirty="0"/>
              <a:t>RDMA</a:t>
            </a:r>
            <a:r>
              <a:rPr lang="zh-CN" altLang="en-US" dirty="0"/>
              <a:t>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芯片使能层实现了解决方案能力对外开放，以及基于计算图的业务流的控制和运行。其中：</a:t>
            </a:r>
            <a:endParaRPr lang="en-US" altLang="zh-CN" dirty="0"/>
          </a:p>
          <a:p>
            <a:r>
              <a:rPr lang="en-US" altLang="zh-CN" dirty="0" err="1"/>
              <a:t>AscendCL</a:t>
            </a:r>
            <a:r>
              <a:rPr lang="zh-CN" altLang="en-US" dirty="0"/>
              <a:t>是昇腾计算语言，是一套开放的编程框架，提供了对下层运行时资源的管理、模型及算子的加载与执行、媒体数据处理、图管理等</a:t>
            </a:r>
            <a:r>
              <a:rPr lang="en-US" altLang="zh-CN" dirty="0"/>
              <a:t>API</a:t>
            </a:r>
            <a:r>
              <a:rPr lang="zh-CN" altLang="en-US" dirty="0"/>
              <a:t>库，可用于开发神经网络推理应用。</a:t>
            </a:r>
            <a:endParaRPr lang="en-US" altLang="zh-CN" dirty="0"/>
          </a:p>
          <a:p>
            <a:r>
              <a:rPr lang="zh-CN" altLang="en-US" dirty="0"/>
              <a:t>在计算图的优化和编译层面，</a:t>
            </a:r>
            <a:r>
              <a:rPr lang="en-US" altLang="zh-CN" dirty="0"/>
              <a:t>CANN</a:t>
            </a:r>
            <a:r>
              <a:rPr lang="zh-CN" altLang="en-US" dirty="0"/>
              <a:t>提供了统一的</a:t>
            </a:r>
            <a:r>
              <a:rPr lang="en-US" altLang="zh-CN" dirty="0"/>
              <a:t>IR</a:t>
            </a:r>
            <a:r>
              <a:rPr lang="zh-CN" altLang="en-US" dirty="0"/>
              <a:t>接口对接不同的前端，支持针对</a:t>
            </a:r>
            <a:r>
              <a:rPr lang="en-US" altLang="zh-CN" dirty="0" err="1"/>
              <a:t>MindSpore</a:t>
            </a:r>
            <a:r>
              <a:rPr lang="zh-CN" altLang="en-US" dirty="0"/>
              <a:t>、</a:t>
            </a:r>
            <a:r>
              <a:rPr lang="en-US" altLang="zh-CN" dirty="0" err="1"/>
              <a:t>TensorFlow</a:t>
            </a:r>
            <a:r>
              <a:rPr lang="zh-CN" altLang="en-US" dirty="0"/>
              <a:t>以及</a:t>
            </a:r>
            <a:r>
              <a:rPr lang="en-US" altLang="zh-CN" dirty="0"/>
              <a:t>CAFFE</a:t>
            </a:r>
            <a:r>
              <a:rPr lang="zh-CN" altLang="en-US" dirty="0"/>
              <a:t>表达的计算图进行解析、优化和编译，提供了针对后端计算引擎最优化的部署能力。其中</a:t>
            </a:r>
            <a:r>
              <a:rPr lang="en-US" altLang="zh-CN" dirty="0"/>
              <a:t>Graph Engine</a:t>
            </a:r>
            <a:r>
              <a:rPr lang="zh-CN" altLang="en-US" dirty="0"/>
              <a:t>（</a:t>
            </a:r>
            <a:r>
              <a:rPr lang="en-US" altLang="zh-CN" dirty="0"/>
              <a:t>GE</a:t>
            </a:r>
            <a:r>
              <a:rPr lang="zh-CN" altLang="en-US" dirty="0"/>
              <a:t>）是图编译和运行的控制中心，</a:t>
            </a:r>
            <a:r>
              <a:rPr lang="en-US" altLang="zh-CN" dirty="0"/>
              <a:t>Fusion Engine</a:t>
            </a:r>
            <a:r>
              <a:rPr lang="zh-CN" altLang="en-US" dirty="0"/>
              <a:t>（</a:t>
            </a:r>
            <a:r>
              <a:rPr lang="en-US" altLang="zh-CN" dirty="0"/>
              <a:t>FE</a:t>
            </a:r>
            <a:r>
              <a:rPr lang="zh-CN" altLang="en-US" dirty="0"/>
              <a:t>）管理算子的融合规则，</a:t>
            </a:r>
            <a:r>
              <a:rPr lang="en-US" altLang="zh-CN" dirty="0"/>
              <a:t>AICPU Engine</a:t>
            </a:r>
            <a:r>
              <a:rPr lang="zh-CN" altLang="en-US" dirty="0"/>
              <a:t>管理</a:t>
            </a:r>
            <a:r>
              <a:rPr lang="en-US" altLang="zh-CN" dirty="0"/>
              <a:t>AICPU</a:t>
            </a:r>
            <a:r>
              <a:rPr lang="zh-CN" altLang="en-US" dirty="0"/>
              <a:t>算子的信息，集合通信引擎</a:t>
            </a:r>
            <a:r>
              <a:rPr lang="en-US" altLang="zh-CN" dirty="0"/>
              <a:t>HCCL</a:t>
            </a:r>
            <a:r>
              <a:rPr lang="zh-CN" altLang="en-US" dirty="0"/>
              <a:t>则管理集合通信相关算子。</a:t>
            </a:r>
            <a:endParaRPr lang="en-US" altLang="zh-CN" dirty="0"/>
          </a:p>
          <a:p>
            <a:r>
              <a:rPr lang="zh-CN" altLang="en-US" dirty="0"/>
              <a:t>在算子编译和算子库层面，</a:t>
            </a:r>
            <a:r>
              <a:rPr lang="en-US" altLang="zh-CN" dirty="0"/>
              <a:t>CANN</a:t>
            </a:r>
            <a:r>
              <a:rPr lang="zh-CN" altLang="en-US" dirty="0"/>
              <a:t>中预置了一系列高性能算子供上层计算图调用。但是和数学公式以及模型算法一样，算子也是层出不穷或者可以说无穷无尽的，</a:t>
            </a:r>
            <a:r>
              <a:rPr lang="en-US" altLang="zh-CN" dirty="0"/>
              <a:t>CANN</a:t>
            </a:r>
            <a:r>
              <a:rPr lang="zh-CN" altLang="en-US" dirty="0"/>
              <a:t>中的算子库无法穷举所有算子，故而提供了</a:t>
            </a:r>
            <a:r>
              <a:rPr lang="en-US" altLang="zh-CN" dirty="0"/>
              <a:t>TBE</a:t>
            </a:r>
            <a:r>
              <a:rPr lang="zh-CN" altLang="en-US" dirty="0"/>
              <a:t>自定义算子开发工具。</a:t>
            </a:r>
            <a:endParaRPr lang="en-US" altLang="zh-CN" dirty="0"/>
          </a:p>
          <a:p>
            <a:r>
              <a:rPr lang="en-US" altLang="zh-CN" dirty="0"/>
              <a:t>CV</a:t>
            </a:r>
            <a:r>
              <a:rPr lang="zh-CN" altLang="en-US" dirty="0"/>
              <a:t>领域是当前</a:t>
            </a:r>
            <a:r>
              <a:rPr lang="en-US" altLang="zh-CN" dirty="0"/>
              <a:t>AI</a:t>
            </a:r>
            <a:r>
              <a:rPr lang="zh-CN" altLang="en-US" dirty="0"/>
              <a:t>业界一个炙手可热的话题，而当提及</a:t>
            </a:r>
            <a:r>
              <a:rPr lang="en-US" altLang="zh-CN" dirty="0"/>
              <a:t>CV</a:t>
            </a:r>
            <a:r>
              <a:rPr lang="zh-CN" altLang="en-US" dirty="0"/>
              <a:t>类应用或模型，必然离不开对图像视频数据的预处理。</a:t>
            </a:r>
            <a:r>
              <a:rPr lang="en-US" altLang="zh-CN" dirty="0"/>
              <a:t>CANN</a:t>
            </a:r>
            <a:r>
              <a:rPr lang="zh-CN" altLang="en-US" dirty="0"/>
              <a:t>提供了一套数字视觉预处理专用接口，通过</a:t>
            </a:r>
            <a:r>
              <a:rPr lang="en-US" altLang="zh-CN" dirty="0" err="1"/>
              <a:t>AscendCL</a:t>
            </a:r>
            <a:r>
              <a:rPr lang="zh-CN" altLang="en-US" dirty="0"/>
              <a:t>系列接口开放给用户进行调用，能够实现对视频、图像的编解码以及视觉增强能力。</a:t>
            </a:r>
            <a:endParaRPr lang="en-US" altLang="zh-CN" dirty="0"/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运行管理器</a:t>
            </a:r>
            <a:r>
              <a:rPr lang="en-US" altLang="zh-CN" dirty="0"/>
              <a:t>Runtime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为神经网络的任务分配提供资源管理通道。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任务调度器</a:t>
            </a:r>
            <a:r>
              <a:rPr lang="en-US" altLang="zh-CN" dirty="0"/>
              <a:t>Task Schedule</a:t>
            </a:r>
            <a:r>
              <a:rPr lang="zh-CN" altLang="en-US" dirty="0"/>
              <a:t>提供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计算图任务序列的管理和调度、执行。这两者相对较底层，后边不再过多介绍。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应用层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包括基于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Ascend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平台开发的各种应用，以及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Ascend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提供给用户进行算法开发、调优的应用类工具。这里应用层指的是广义的应用层，是对下层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CANN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层进行调用的层面。</a:t>
            </a:r>
            <a:endParaRPr lang="en-US" altLang="zh-CN" sz="1200" b="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其中既包含基于</a:t>
            </a:r>
            <a:r>
              <a:rPr lang="en-US" altLang="zh-CN" sz="1200" b="0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AscendCL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提供的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API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构建的推理应用，也包含各类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框架，诸如</a:t>
            </a:r>
            <a:r>
              <a:rPr lang="en-US" altLang="zh-CN" sz="1200" b="0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MindSpore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200" b="0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TensorFlow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sz="1200" b="0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Caffe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等。</a:t>
            </a:r>
            <a:endParaRPr lang="en-US" altLang="zh-CN" sz="1200" b="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Clr>
                <a:srgbClr val="1D1D1A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</a:rPr>
              <a:t>除此之外，</a:t>
            </a:r>
            <a:r>
              <a:rPr lang="en-US" altLang="zh-CN" sz="1200" b="1" dirty="0" err="1">
                <a:solidFill>
                  <a:srgbClr val="1D1D1A"/>
                </a:solidFill>
                <a:latin typeface="微软雅黑" panose="020B0503020204020204" pitchFamily="34" charset="-122"/>
              </a:rPr>
              <a:t>AutoML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工具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是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</a:rPr>
              <a:t>MindSpore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自动学习工具，根据昇腾芯片特点进行搜索生成亲和性网络，充分发挥昇腾性能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Clr>
                <a:srgbClr val="1D1D1A"/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模型小型化工具</a:t>
            </a:r>
            <a:r>
              <a:rPr lang="zh-CN" altLang="en-US" sz="1200" b="0" dirty="0">
                <a:solidFill>
                  <a:srgbClr val="1D1D1A"/>
                </a:solidFill>
                <a:latin typeface="微软雅黑" panose="020B0503020204020204" pitchFamily="34" charset="-122"/>
              </a:rPr>
              <a:t>能够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实现对模型进行量化，加速模型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D1A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</a:rPr>
              <a:t>MindStudio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是提供给开发者的集成开发环境和调试工具，可以通过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</a:rPr>
              <a:t>MindStudio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进行离线模型转换、离线推理算法应用开发调试、算法调试、自定义算子开发和调试、日志查看、性能调优、系统故障查看等。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indent="0" eaLnBrk="0" hangingPunct="0">
              <a:lnSpc>
                <a:spcPct val="150000"/>
              </a:lnSpc>
              <a:buClr>
                <a:srgbClr val="1D1D1A"/>
              </a:buClr>
              <a:buSzPct val="100000"/>
              <a:buFont typeface="Wingdings" panose="05000000000000000000" pitchFamily="2" charset="2"/>
              <a:buNone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在神经网络模型的实际运用中，不是模型训练完成，给出精度数据就结束了，最终目的是要编写有实际使用价值的应用，这部分内容可能是高校教学中不太看重的内容，但是在工业界或商用场景下显得尤为重要。</a:t>
            </a:r>
            <a:endParaRPr lang="en-US" altLang="zh-CN" dirty="0"/>
          </a:p>
          <a:p>
            <a:r>
              <a:rPr lang="zh-CN" altLang="en-US" dirty="0"/>
              <a:t>在华为的</a:t>
            </a:r>
            <a:r>
              <a:rPr lang="en-US" altLang="zh-CN" dirty="0"/>
              <a:t>AI</a:t>
            </a:r>
            <a:r>
              <a:rPr lang="zh-CN" altLang="en-US" dirty="0"/>
              <a:t>全栈开发过程中，推理应用（纯粹推理，不训练）由</a:t>
            </a:r>
            <a:r>
              <a:rPr lang="en-US" altLang="zh-CN" dirty="0" err="1"/>
              <a:t>AscendCL</a:t>
            </a:r>
            <a:r>
              <a:rPr lang="zh-CN" altLang="en-US" dirty="0"/>
              <a:t>接口实现；神经网络模型则由</a:t>
            </a:r>
            <a:r>
              <a:rPr lang="en-US" altLang="zh-CN" dirty="0" err="1"/>
              <a:t>Mindspore</a:t>
            </a:r>
            <a:r>
              <a:rPr lang="zh-CN" altLang="en-US" dirty="0"/>
              <a:t>来构建（也支持</a:t>
            </a:r>
            <a:r>
              <a:rPr lang="en-US" altLang="zh-CN" dirty="0" err="1"/>
              <a:t>TensorFlow</a:t>
            </a:r>
            <a:r>
              <a:rPr lang="zh-CN" altLang="en-US" dirty="0"/>
              <a:t>）；打开神经网络模型观察其内部结构，其实是由一个个计算节点（算子）组成的计算图，这些算子可以由</a:t>
            </a:r>
            <a:r>
              <a:rPr lang="en-US" altLang="zh-CN" dirty="0"/>
              <a:t>TBE</a:t>
            </a:r>
            <a:r>
              <a:rPr lang="zh-CN" altLang="en-US" dirty="0"/>
              <a:t>自定义算子开发工具来实现。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4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0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AscendCL</a:t>
            </a:r>
            <a:r>
              <a:rPr lang="zh-CN" altLang="en-US" dirty="0"/>
              <a:t>应用开发快速入门体验：</a:t>
            </a:r>
            <a:endParaRPr lang="en-US" altLang="zh-CN" dirty="0"/>
          </a:p>
          <a:p>
            <a:r>
              <a:rPr lang="en-US" altLang="zh-CN" dirty="0"/>
              <a:t>https://ascend.huawei.com/zh/#/college/onlineExperiment/codeLabAcl/acl</a:t>
            </a:r>
          </a:p>
          <a:p>
            <a:r>
              <a:rPr lang="zh-CN" altLang="en-US" dirty="0"/>
              <a:t>应用开发教程：</a:t>
            </a:r>
            <a:endParaRPr lang="en-US" altLang="zh-CN" dirty="0"/>
          </a:p>
          <a:p>
            <a:r>
              <a:rPr lang="en-US" altLang="zh-CN" dirty="0"/>
              <a:t>https://education.huaweicloud.com/courses/course-v1:HuaweiX+CBUCNXA024+Self-paced/about?isAuth=0&amp;cfrom=hwc</a:t>
            </a:r>
          </a:p>
          <a:p>
            <a:r>
              <a:rPr lang="zh-CN" altLang="en-US" dirty="0"/>
              <a:t>资料：</a:t>
            </a:r>
            <a:endParaRPr lang="en-US" altLang="zh-CN" dirty="0"/>
          </a:p>
          <a:p>
            <a:r>
              <a:rPr lang="en-US" altLang="zh-CN" dirty="0"/>
              <a:t>https://support.huaweicloud.com/devg-cpp-cann202infer/atlasdevelopment_01_0001.html</a:t>
            </a:r>
          </a:p>
          <a:p>
            <a:r>
              <a:rPr lang="en-US" altLang="zh-CN" dirty="0"/>
              <a:t>https://support.huaweicloud.com/devg-Python-cann202infer/atlaspython_01_0002.html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21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3013"/>
            <a:ext cx="5964237" cy="3354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1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497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1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1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38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127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8168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47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47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7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7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7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  <a:t>Copyright©2020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Huawei Sans" panose="020B0A040201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Huawei Sans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Huawei Sans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Huawei Sans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Huawei Sans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Huawei Sans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ascend/samples/wikis/%E6%A6%82%E8%BF%B0?sort_id=3524677" TargetMode="External"/><Relationship Id="rId3" Type="http://schemas.openxmlformats.org/officeDocument/2006/relationships/hyperlink" Target="https://education.huaweicloud.com/courses/course-v1:HuaweiX+CBUCNXA023+Self-paced/about?isAuth=0&amp;cfrom=hwc" TargetMode="External"/><Relationship Id="rId7" Type="http://schemas.openxmlformats.org/officeDocument/2006/relationships/hyperlink" Target="https://education.huaweicloud.com/courses/course-v1:HuaweiX+CBUCNXA039+Self-paced/about" TargetMode="External"/><Relationship Id="rId2" Type="http://schemas.openxmlformats.org/officeDocument/2006/relationships/hyperlink" Target="https://education.huaweicloud.com/courses/course-v1:HuaweiX+CBUCNXA022+Self-paced/about?isAuth=0&amp;cfrom=hwc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ducation.huaweicloud.com/courses/course-v1:HuaweiX+CBUCNXA040+Self-paced/about?isAuth=0&amp;cfrom=hwc" TargetMode="External"/><Relationship Id="rId5" Type="http://schemas.openxmlformats.org/officeDocument/2006/relationships/hyperlink" Target="https://education.huaweicloud.com/courses/course-v1:HuaweiX+CBUCNXA024+Self-paced/about?isAuth=0&amp;cfrom=hwc" TargetMode="External"/><Relationship Id="rId10" Type="http://schemas.openxmlformats.org/officeDocument/2006/relationships/hyperlink" Target="https://ascend.huawei.com/zh/#/software/mindx-sdk?tab=2" TargetMode="External"/><Relationship Id="rId4" Type="http://schemas.openxmlformats.org/officeDocument/2006/relationships/hyperlink" Target="https://education.huaweicloud.com/courses/course-v1:HuaweiX+CBUCNXA025+Self-paced/about?isAuth=0&amp;cfrom=hwc" TargetMode="External"/><Relationship Id="rId9" Type="http://schemas.openxmlformats.org/officeDocument/2006/relationships/hyperlink" Target="https://ascend.huawei.com/zh/#/college/onlineExperiment/codeLabAcl/ac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ee.com/ascend/samples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ascend/samples/issues" TargetMode="External"/><Relationship Id="rId2" Type="http://schemas.openxmlformats.org/officeDocument/2006/relationships/hyperlink" Target="https://bbs.huaweicloud.com/forum/forum-726-1.html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ascend/sampl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ee.com/ascend/samples/blob/master/CONTRIBUTING_CN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4624902" y="3023071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3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昇腾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CANN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异构计算架构</a:t>
            </a:r>
          </a:p>
        </p:txBody>
      </p:sp>
      <p:sp>
        <p:nvSpPr>
          <p:cNvPr id="10" name="线条"/>
          <p:cNvSpPr/>
          <p:nvPr/>
        </p:nvSpPr>
        <p:spPr>
          <a:xfrm>
            <a:off x="7552696" y="3746085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549">
              <a:defRPr sz="4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600">
              <a:solidFill>
                <a:srgbClr val="000000"/>
              </a:solidFill>
              <a:latin typeface="Calibri"/>
              <a:ea typeface="Calibri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137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907A-8287-4D30-8397-7CA218DBCE3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6732" y="484073"/>
            <a:ext cx="10729365" cy="6215777"/>
          </a:xfrm>
        </p:spPr>
        <p:txBody>
          <a:bodyPr/>
          <a:lstStyle/>
          <a:p>
            <a:pPr marL="354549" lvl="1" indent="0">
              <a:buNone/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54549" lvl="1" indent="0">
              <a:buNone/>
            </a:pP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教学课件素材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实验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案例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354549" lvl="1" indent="0">
              <a:buNone/>
            </a:pPr>
            <a:endParaRPr lang="zh-CN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0"/>
            <a:r>
              <a:rPr lang="zh-CN" altLang="zh-CN" sz="1800" dirty="0"/>
              <a:t>视频课程：</a:t>
            </a:r>
          </a:p>
          <a:p>
            <a:pPr lvl="1"/>
            <a:r>
              <a:rPr lang="zh-CN" altLang="zh-CN" sz="1400" dirty="0"/>
              <a:t>昇腾</a:t>
            </a:r>
            <a:r>
              <a:rPr lang="en-US" altLang="zh-CN" sz="1400" dirty="0"/>
              <a:t>CANN</a:t>
            </a:r>
            <a:r>
              <a:rPr lang="zh-CN" altLang="zh-CN" sz="1400" dirty="0"/>
              <a:t>解决方案介绍：</a:t>
            </a:r>
            <a:r>
              <a:rPr lang="en-US" altLang="zh-CN" sz="1400" u="sng" dirty="0">
                <a:hlinkClick r:id="rId2"/>
              </a:rPr>
              <a:t>https://education.huaweicloud.com/courses/course-v1:HuaweiX+CBUCNXA022+Self-paced/about?isAuth=0&amp;cfrom=hwc</a:t>
            </a:r>
            <a:endParaRPr lang="zh-CN" altLang="zh-CN" sz="1400" dirty="0"/>
          </a:p>
          <a:p>
            <a:pPr lvl="1"/>
            <a:r>
              <a:rPr lang="en-US" altLang="zh-CN" sz="1400" dirty="0"/>
              <a:t>200DK</a:t>
            </a:r>
            <a:r>
              <a:rPr lang="zh-CN" altLang="zh-CN" sz="1400" dirty="0"/>
              <a:t>环境搭建：</a:t>
            </a:r>
            <a:r>
              <a:rPr lang="en-US" altLang="zh-CN" sz="1400" u="sng" dirty="0">
                <a:hlinkClick r:id="rId3"/>
              </a:rPr>
              <a:t>https://education.huaweicloud.com/courses/course-v1:HuaweiX+CBUCNXA023+Self-paced/about?isAuth=0&amp;cfrom=hwc</a:t>
            </a:r>
            <a:endParaRPr lang="zh-CN" altLang="zh-CN" sz="1400" dirty="0"/>
          </a:p>
          <a:p>
            <a:pPr lvl="1"/>
            <a:r>
              <a:rPr lang="zh-CN" altLang="zh-CN" sz="1400" dirty="0"/>
              <a:t>云环境搭建：</a:t>
            </a:r>
            <a:r>
              <a:rPr lang="en-US" altLang="zh-CN" sz="1400" u="sng" dirty="0">
                <a:hlinkClick r:id="rId4"/>
              </a:rPr>
              <a:t>https://education.huaweicloud.com/courses/course-v1:HuaweiX+CBUCNXA025+Self-paced/about?isAuth=0&amp;cfrom=hwc</a:t>
            </a:r>
            <a:endParaRPr lang="zh-CN" altLang="zh-CN" sz="1400" dirty="0"/>
          </a:p>
          <a:p>
            <a:pPr lvl="1"/>
            <a:r>
              <a:rPr lang="en-US" altLang="zh-CN" sz="1400" dirty="0"/>
              <a:t>CANN</a:t>
            </a:r>
            <a:r>
              <a:rPr lang="zh-CN" altLang="zh-CN" sz="1400" dirty="0"/>
              <a:t>应用开发（初级）：</a:t>
            </a:r>
            <a:r>
              <a:rPr lang="en-US" altLang="zh-CN" sz="1400" u="sng" dirty="0">
                <a:hlinkClick r:id="rId5"/>
              </a:rPr>
              <a:t>https://education.huaweicloud.com/courses/course-v1:HuaweiX+CBUCNXA024+Self-paced/about?isAuth=0&amp;cfrom=hwc</a:t>
            </a:r>
            <a:endParaRPr lang="zh-CN" altLang="zh-CN" sz="1400" dirty="0"/>
          </a:p>
          <a:p>
            <a:pPr lvl="1"/>
            <a:r>
              <a:rPr lang="en-US" altLang="zh-CN" sz="1400" dirty="0"/>
              <a:t>CANN</a:t>
            </a:r>
            <a:r>
              <a:rPr lang="zh-CN" altLang="zh-CN" sz="1400" dirty="0"/>
              <a:t>应用开发（高级）：</a:t>
            </a:r>
            <a:r>
              <a:rPr lang="en-US" altLang="zh-CN" sz="1400" u="sng" dirty="0">
                <a:hlinkClick r:id="rId6"/>
              </a:rPr>
              <a:t>https://education.huaweicloud.com/courses/course-v1:HuaweiX+CBUCNXA040+Self-paced/about?isAuth=0&amp;cfrom=hwc</a:t>
            </a:r>
            <a:endParaRPr lang="zh-CN" altLang="zh-CN" sz="1400" dirty="0"/>
          </a:p>
          <a:p>
            <a:pPr lvl="1"/>
            <a:r>
              <a:rPr lang="en-US" altLang="zh-CN" sz="1400" dirty="0"/>
              <a:t>TensorFlow</a:t>
            </a:r>
            <a:r>
              <a:rPr lang="zh-CN" altLang="zh-CN" sz="1400" dirty="0"/>
              <a:t>训练脚本迁移与调优：</a:t>
            </a:r>
            <a:r>
              <a:rPr lang="en-US" altLang="zh-CN" sz="1400" u="sng" dirty="0">
                <a:hlinkClick r:id="rId7"/>
              </a:rPr>
              <a:t>https://education.huaweicloud.com/courses/course-v1:HuaweiX+CBUCNXA039+Self-paced/about</a:t>
            </a:r>
            <a:endParaRPr lang="zh-CN" altLang="zh-CN" sz="1400" dirty="0"/>
          </a:p>
          <a:p>
            <a:pPr lvl="0"/>
            <a:r>
              <a:rPr lang="zh-CN" altLang="zh-CN" sz="1800" dirty="0"/>
              <a:t>实验：</a:t>
            </a:r>
          </a:p>
          <a:p>
            <a:pPr lvl="1"/>
            <a:r>
              <a:rPr lang="zh-CN" altLang="zh-CN" sz="1400" dirty="0"/>
              <a:t>应用案例实验：</a:t>
            </a:r>
            <a:r>
              <a:rPr lang="en-US" altLang="zh-CN" sz="1400" u="sng" dirty="0">
                <a:hlinkClick r:id="rId8"/>
              </a:rPr>
              <a:t>https://gitee.com/ascend/samples/wikis/%E6%A6%82%E8%BF%B0?sort_id=3524677</a:t>
            </a:r>
            <a:endParaRPr lang="zh-CN" altLang="zh-CN" sz="1400" dirty="0"/>
          </a:p>
          <a:p>
            <a:pPr lvl="1"/>
            <a:r>
              <a:rPr lang="en-US" altLang="zh-CN" sz="1400" dirty="0" err="1"/>
              <a:t>AscendCL</a:t>
            </a:r>
            <a:r>
              <a:rPr lang="zh-CN" altLang="zh-CN" sz="1400" dirty="0"/>
              <a:t>快速入门</a:t>
            </a:r>
            <a:r>
              <a:rPr lang="en-US" altLang="zh-CN" sz="1400" dirty="0" err="1"/>
              <a:t>Jupyter</a:t>
            </a:r>
            <a:r>
              <a:rPr lang="zh-CN" altLang="zh-CN" sz="1400" dirty="0"/>
              <a:t>实验：</a:t>
            </a:r>
            <a:r>
              <a:rPr lang="en-US" altLang="zh-CN" sz="1400" u="sng" dirty="0">
                <a:hlinkClick r:id="rId9"/>
              </a:rPr>
              <a:t>https://ascend.huawei.com/zh/#/college/onlineExperiment/codeLabAcl/acl</a:t>
            </a:r>
            <a:endParaRPr lang="zh-CN" altLang="zh-CN" sz="1400" dirty="0"/>
          </a:p>
          <a:p>
            <a:pPr lvl="0"/>
            <a:r>
              <a:rPr lang="zh-CN" altLang="zh-CN" sz="1800" dirty="0"/>
              <a:t>应用案例：</a:t>
            </a:r>
          </a:p>
          <a:p>
            <a:r>
              <a:rPr lang="en-US" altLang="zh-CN" sz="1400" u="sng" dirty="0">
                <a:latin typeface="+mn-lt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</a:t>
            </a:r>
            <a:r>
              <a:rPr lang="en-US" altLang="zh-CN" sz="1400" dirty="0">
                <a:latin typeface="+mn-lt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https://ascend.huawei.com/zh/#/software/mindx-sdk?tab=2</a:t>
            </a:r>
            <a:endParaRPr lang="zh-CN" altLang="en-US" sz="1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0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FDF84F1D-C6EE-4B16-A0F1-430F26EB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To Do: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875B8-F741-4680-982E-697D8E921B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4031" y="884769"/>
            <a:ext cx="10733557" cy="4690459"/>
          </a:xfrm>
        </p:spPr>
        <p:txBody>
          <a:bodyPr>
            <a:normAutofit fontScale="92500" lnSpcReduction="20000"/>
          </a:bodyPr>
          <a:lstStyle/>
          <a:p>
            <a:pPr marL="355268" indent="-342900">
              <a:buAutoNum type="arabicPeriod"/>
            </a:pPr>
            <a:r>
              <a:rPr lang="zh-CN" altLang="en-US" dirty="0"/>
              <a:t>注册华为云账号，学习相关视频教程；</a:t>
            </a:r>
            <a:endParaRPr lang="en-US" altLang="zh-CN" dirty="0"/>
          </a:p>
          <a:p>
            <a:pPr marL="355268" indent="-342900">
              <a:buFontTx/>
              <a:buAutoNum type="arabicPeriod"/>
            </a:pPr>
            <a:r>
              <a:rPr lang="zh-CN" altLang="en-US" dirty="0"/>
              <a:t>注册码云（</a:t>
            </a:r>
            <a:r>
              <a:rPr lang="en-US" altLang="zh-CN" dirty="0" err="1"/>
              <a:t>Gitee</a:t>
            </a:r>
            <a:r>
              <a:rPr lang="zh-CN" altLang="en-US" dirty="0"/>
              <a:t>）账号，从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https://gitee.com/ascend/samples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这个仓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一个自己的分支进行推理应用开发</a:t>
            </a:r>
            <a:endParaRPr lang="en-US" altLang="zh-CN" dirty="0"/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 </a:t>
            </a:r>
            <a:r>
              <a:rPr lang="zh-CN" altLang="en-US" dirty="0"/>
              <a:t>华为云账号和码云账号信息发送给助教，请助教帮忙登记</a:t>
            </a:r>
            <a:endParaRPr lang="en-US" altLang="zh-CN" dirty="0"/>
          </a:p>
          <a:p>
            <a:endParaRPr lang="en-US" altLang="zh-CN" dirty="0"/>
          </a:p>
          <a:p>
            <a:pPr marL="355268" indent="-342900">
              <a:buAutoNum type="arabicPeriod" startAt="2"/>
            </a:pPr>
            <a:r>
              <a:rPr lang="zh-CN" altLang="en-US" dirty="0"/>
              <a:t>开展模型训练，训练结束后利用华为云</a:t>
            </a:r>
            <a:r>
              <a:rPr lang="en-US" altLang="zh-CN" dirty="0"/>
              <a:t>Ai1S</a:t>
            </a:r>
            <a:r>
              <a:rPr lang="zh-CN" altLang="en-US" dirty="0"/>
              <a:t>或</a:t>
            </a:r>
            <a:r>
              <a:rPr lang="en-US" altLang="zh-CN" dirty="0"/>
              <a:t>Atlas200DK</a:t>
            </a:r>
            <a:r>
              <a:rPr lang="zh-CN" altLang="en-US" dirty="0"/>
              <a:t>完成推理应用开发，包括：</a:t>
            </a:r>
            <a:endParaRPr lang="en-US" altLang="zh-CN" dirty="0"/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 * </a:t>
            </a:r>
            <a:r>
              <a:rPr lang="zh-CN" altLang="en-US" dirty="0"/>
              <a:t>垃圾识别</a:t>
            </a:r>
            <a:endParaRPr lang="en-US" altLang="zh-CN" dirty="0"/>
          </a:p>
          <a:p>
            <a:r>
              <a:rPr lang="en-US" altLang="zh-CN" sz="1200" dirty="0"/>
              <a:t>https://gitee.com/ascend/samples/wikis/%E5%9E%83%E5%9C%BE%E5%88%86%E7%B1%BB%E5%BC%80%E5%8F%91%E5%AE%9E%E6%88%98%EF%BC%88%E4%BB%8E%E8%AE%AD%E7%BB%83mindspore%E5%88%B0%E6%8E%A8%E7%90%86%E7%AB%AF%E5%88%B0%E7%AB%AF%EF%BC%89?sort_id=3425759</a:t>
            </a:r>
            <a:endParaRPr lang="zh-CN" altLang="en-US" sz="12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*</a:t>
            </a:r>
            <a:r>
              <a:rPr lang="zh-CN" altLang="en-US" dirty="0"/>
              <a:t>基于昇腾</a:t>
            </a:r>
            <a:r>
              <a:rPr lang="en-US" altLang="zh-CN" dirty="0"/>
              <a:t>AI</a:t>
            </a:r>
            <a:r>
              <a:rPr lang="zh-CN" altLang="en-US" dirty="0"/>
              <a:t>的黑白老电影原彩重现 （可选）</a:t>
            </a:r>
            <a:endParaRPr lang="en-US" altLang="zh-CN" dirty="0"/>
          </a:p>
          <a:p>
            <a:r>
              <a:rPr lang="en-US" altLang="zh-CN" sz="1200" dirty="0"/>
              <a:t>       https://gitee.com/ascend/samples/wikis/%E5%9F%BA%E4%BA%8E%E6%98%87%E8%85%BEAI%E7%9A%84%E9%BB%91%E7%99%BD%E8%80%81%E7%94%B5%E5%BD%B1%E5%8E%9F%E5%BD%A9%E9%87%8D%E7%8E%B0--%E5%9B%BE%E5%83%8F%E5%88%B0%E5%9B%BE%E5%83%8F?sort_id=3386616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* </a:t>
            </a:r>
            <a:r>
              <a:rPr lang="zh-CN" altLang="en-US" dirty="0"/>
              <a:t>自选任务训练（可选）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应用编写结束后，提交</a:t>
            </a:r>
            <a:r>
              <a:rPr lang="en-US" altLang="zh-CN" dirty="0"/>
              <a:t>Pull Request</a:t>
            </a:r>
            <a:r>
              <a:rPr lang="zh-CN" altLang="en-US" dirty="0"/>
              <a:t>，华为侧会自动对代码进行初步验收测试，验收通过则为合格，请助教统计完成情况。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4F910-0DE8-4B85-A05B-1007B58A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5483308"/>
            <a:ext cx="7002780" cy="9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68789137-4844-43DA-9C7F-3B97436E8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学习和应用中的问题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933BF-D4B8-4532-859D-2DA449EAEE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zh-CN" altLang="zh-CN" sz="1800" dirty="0"/>
              <a:t>针对华为设备的使用问题，昇腾</a:t>
            </a:r>
            <a:r>
              <a:rPr lang="en-US" altLang="zh-CN" sz="1800" dirty="0"/>
              <a:t>CANN</a:t>
            </a:r>
            <a:r>
              <a:rPr lang="zh-CN" altLang="zh-CN" sz="1800" dirty="0"/>
              <a:t>的理解问题，软件安装方面等问题，到昇腾论坛上进行提问，可注明是</a:t>
            </a:r>
            <a:r>
              <a:rPr lang="en-US" altLang="zh-CN" sz="1800" dirty="0"/>
              <a:t>xx</a:t>
            </a:r>
            <a:r>
              <a:rPr lang="zh-CN" altLang="zh-CN" sz="1800" dirty="0"/>
              <a:t>大学教学活动，</a:t>
            </a:r>
            <a:r>
              <a:rPr lang="en-US" altLang="zh-CN" sz="1800" u="sng" dirty="0">
                <a:hlinkClick r:id="rId2"/>
              </a:rPr>
              <a:t>https://bbs.huaweicloud.com/forum/forum-726-1.html</a:t>
            </a:r>
            <a:endParaRPr lang="en-US" altLang="zh-CN" sz="1800" u="sng" dirty="0"/>
          </a:p>
          <a:p>
            <a:pPr lvl="0"/>
            <a:endParaRPr lang="en-US" altLang="zh-CN" sz="1800" u="sng" dirty="0"/>
          </a:p>
          <a:p>
            <a:pPr lvl="0"/>
            <a:endParaRPr lang="zh-CN" altLang="zh-CN" sz="1800" dirty="0"/>
          </a:p>
          <a:p>
            <a:pPr lvl="0"/>
            <a:r>
              <a:rPr lang="zh-CN" altLang="zh-CN" sz="1800" dirty="0"/>
              <a:t>针对应用编写过程中出现的问题，以及代码提交方面的问题，提问题到对应仓的</a:t>
            </a:r>
            <a:r>
              <a:rPr lang="en-US" altLang="zh-CN" sz="1800" dirty="0"/>
              <a:t>ISSUE</a:t>
            </a:r>
            <a:endParaRPr lang="zh-CN" altLang="zh-CN" sz="1800" dirty="0"/>
          </a:p>
          <a:p>
            <a:pPr lvl="1"/>
            <a:r>
              <a:rPr lang="zh-CN" altLang="zh-CN" sz="2000" dirty="0"/>
              <a:t>应用：</a:t>
            </a:r>
            <a:r>
              <a:rPr lang="en-US" altLang="zh-CN" sz="2000" u="sng" dirty="0">
                <a:hlinkClick r:id="rId3"/>
              </a:rPr>
              <a:t>https://gitee.com/ascend/samples/issues</a:t>
            </a:r>
            <a:endParaRPr lang="zh-CN" altLang="zh-CN" sz="2000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771F72-9060-464B-9C0D-DC5798586EAE}"/>
              </a:ext>
            </a:extLst>
          </p:cNvPr>
          <p:cNvSpPr/>
          <p:nvPr/>
        </p:nvSpPr>
        <p:spPr>
          <a:xfrm>
            <a:off x="562521" y="3610069"/>
            <a:ext cx="10907293" cy="2218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samples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仓中的代码可供学习和参考，但请勿直接复制和抄袭，里边的代码都是经过一定工程化后的产物，而每个人自己实现的代码肯定都有自己的风格和思考在其中，不应和示例代码雷同。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提交之后，华为侧会有专门的代码重复率检查，与示例代码之间比对结果超过一定重复率的代码会被认定为抄袭，告知责任教师。对学生提交的代码之间的雷同，只认定第一个提交的为原件，其余全认定为抄袭。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15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x00341366\AppData\Roaming\eSpace_Desktop\UserData\x00341366\imagefiles\A7BF8080-7707-4486-B1AC-521433D9CA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24" y="2992749"/>
            <a:ext cx="21717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2133" y="5215217"/>
            <a:ext cx="270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http://ascend.huawei.com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822133" y="2563125"/>
            <a:ext cx="268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solidFill>
                  <a:srgbClr val="C00000"/>
                </a:solidFill>
              </a:rPr>
              <a:t>昇腾开发者社区</a:t>
            </a:r>
            <a:endParaRPr lang="zh-CN" altLang="en-US" sz="1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33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>
              <a:solidFill>
                <a:prstClr val="white">
                  <a:lumMod val="65000"/>
                </a:prstClr>
              </a:solidFill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24678" y="2577106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cs typeface="Huawei Sans" panose="020C0503030203020204" pitchFamily="34" charset="0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99749" y="2680357"/>
            <a:ext cx="3419526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华为</a:t>
            </a:r>
            <a:r>
              <a:rPr lang="en-US" altLang="zh-CN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全栈解决方案</a:t>
            </a:r>
          </a:p>
        </p:txBody>
      </p:sp>
      <p:sp>
        <p:nvSpPr>
          <p:cNvPr id="12" name="矩形 11"/>
          <p:cNvSpPr/>
          <p:nvPr/>
        </p:nvSpPr>
        <p:spPr>
          <a:xfrm>
            <a:off x="1124678" y="3532459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575757"/>
                </a:solidFill>
                <a:cs typeface="Huawei Sans" panose="020C0503030203020204" pitchFamily="34" charset="0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99749" y="3628993"/>
            <a:ext cx="305724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575757"/>
                </a:solidFill>
                <a:cs typeface="Huawei Sans" panose="020C0503030203020204" pitchFamily="34" charset="0"/>
                <a:sym typeface="+mn-lt"/>
              </a:rPr>
              <a:t>理解推理应用开发</a:t>
            </a:r>
            <a:endParaRPr lang="en-US" altLang="zh-CN" sz="2800" b="1" dirty="0">
              <a:solidFill>
                <a:srgbClr val="575757"/>
              </a:solidFill>
              <a:cs typeface="Huawei Sans" panose="020C0503030203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03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3111" y="170425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华为</a:t>
            </a: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全栈解决方案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B782F-4FA1-47D2-9B13-65F56B90E033}"/>
              </a:ext>
            </a:extLst>
          </p:cNvPr>
          <p:cNvSpPr/>
          <p:nvPr/>
        </p:nvSpPr>
        <p:spPr>
          <a:xfrm>
            <a:off x="2385675" y="939912"/>
            <a:ext cx="9139419" cy="913776"/>
          </a:xfrm>
          <a:prstGeom prst="rect">
            <a:avLst/>
          </a:prstGeom>
          <a:gradFill rotWithShape="1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285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18964" tIns="59485" rIns="118964" bIns="59485" anchor="ctr"/>
          <a:lstStyle/>
          <a:p>
            <a:pPr defTabSz="1189572">
              <a:defRPr/>
            </a:pPr>
            <a:endParaRPr lang="zh-CN" altLang="en-US" sz="1600" b="1" kern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2729FC-836E-48F4-AA29-65CE847878B0}"/>
              </a:ext>
            </a:extLst>
          </p:cNvPr>
          <p:cNvSpPr/>
          <p:nvPr/>
        </p:nvSpPr>
        <p:spPr>
          <a:xfrm>
            <a:off x="2385675" y="1919194"/>
            <a:ext cx="9139419" cy="905892"/>
          </a:xfrm>
          <a:prstGeom prst="rect">
            <a:avLst/>
          </a:prstGeom>
          <a:gradFill rotWithShape="1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285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18964" tIns="59485" rIns="118964" bIns="59485" anchor="ctr"/>
          <a:lstStyle/>
          <a:p>
            <a:pPr defTabSz="1189572">
              <a:defRPr/>
            </a:pPr>
            <a:endParaRPr lang="zh-CN" altLang="en-US" sz="1600" b="1" kern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3F83FC-98EC-4171-8AAE-16DFC8B4ABBF}"/>
              </a:ext>
            </a:extLst>
          </p:cNvPr>
          <p:cNvSpPr/>
          <p:nvPr/>
        </p:nvSpPr>
        <p:spPr>
          <a:xfrm>
            <a:off x="2394347" y="2916643"/>
            <a:ext cx="9130747" cy="825127"/>
          </a:xfrm>
          <a:prstGeom prst="rect">
            <a:avLst/>
          </a:prstGeom>
          <a:gradFill rotWithShape="1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285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18964" tIns="59485" rIns="118964" bIns="59485" anchor="ctr"/>
          <a:lstStyle/>
          <a:p>
            <a:pPr defTabSz="1189572">
              <a:defRPr/>
            </a:pPr>
            <a:endParaRPr lang="zh-CN" altLang="en-US" sz="1600" b="1" kern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F52C4B-8704-4A5C-8FBC-2F70FD0FCCA2}"/>
              </a:ext>
            </a:extLst>
          </p:cNvPr>
          <p:cNvSpPr/>
          <p:nvPr/>
        </p:nvSpPr>
        <p:spPr>
          <a:xfrm>
            <a:off x="2394347" y="3822681"/>
            <a:ext cx="9130747" cy="1711789"/>
          </a:xfrm>
          <a:prstGeom prst="rect">
            <a:avLst/>
          </a:prstGeom>
          <a:gradFill rotWithShape="1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285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18964" tIns="59485" rIns="118964" bIns="59485" anchor="ctr"/>
          <a:lstStyle/>
          <a:p>
            <a:pPr defTabSz="1189572">
              <a:defRPr/>
            </a:pPr>
            <a:endParaRPr lang="zh-CN" altLang="en-US" sz="1600" b="1" kern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芯片使能"/>
          <p:cNvSpPr txBox="1"/>
          <p:nvPr/>
        </p:nvSpPr>
        <p:spPr>
          <a:xfrm>
            <a:off x="1530178" y="3181191"/>
            <a:ext cx="1500275" cy="215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zh-CN"/>
            </a:defPPr>
            <a:lvl1pPr algn="ctr" defTabSz="903164" hangingPunct="0">
              <a:defRPr sz="700" b="0" kern="0">
                <a:solidFill>
                  <a:schemeClr val="bg1"/>
                </a:solidFill>
                <a:latin typeface="+mn-ea"/>
                <a:cs typeface="FZLanTingHei-M-GBK"/>
              </a:defRPr>
            </a:lvl1pPr>
          </a:lstStyle>
          <a:p>
            <a:pPr algn="l"/>
            <a:r>
              <a:rPr lang="zh-CN" altLang="en-US" sz="1400" b="1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芯片使能</a:t>
            </a:r>
          </a:p>
        </p:txBody>
      </p:sp>
      <p:sp>
        <p:nvSpPr>
          <p:cNvPr id="8" name="框架"/>
          <p:cNvSpPr txBox="1"/>
          <p:nvPr/>
        </p:nvSpPr>
        <p:spPr>
          <a:xfrm>
            <a:off x="1702290" y="2284447"/>
            <a:ext cx="711112" cy="215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zh-CN"/>
            </a:defPPr>
            <a:lvl1pPr algn="ctr" defTabSz="903164" hangingPunct="0">
              <a:defRPr sz="700" b="0" kern="0">
                <a:solidFill>
                  <a:schemeClr val="bg1"/>
                </a:solidFill>
                <a:latin typeface="+mn-ea"/>
                <a:cs typeface="FZLanTingHei-M-GBK"/>
              </a:defRPr>
            </a:lvl1pPr>
          </a:lstStyle>
          <a:p>
            <a:pPr algn="l"/>
            <a:r>
              <a:rPr lang="en-US" altLang="zh-CN" sz="1400" b="1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1400" b="1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框架</a:t>
            </a:r>
          </a:p>
        </p:txBody>
      </p:sp>
      <p:sp>
        <p:nvSpPr>
          <p:cNvPr id="9" name="框架"/>
          <p:cNvSpPr txBox="1"/>
          <p:nvPr/>
        </p:nvSpPr>
        <p:spPr>
          <a:xfrm>
            <a:off x="1530835" y="1279881"/>
            <a:ext cx="1500274" cy="215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zh-CN"/>
            </a:defPPr>
            <a:lvl1pPr algn="ctr" defTabSz="903164" hangingPunct="0">
              <a:defRPr sz="700" b="0" kern="0">
                <a:solidFill>
                  <a:schemeClr val="bg1"/>
                </a:solidFill>
                <a:latin typeface="+mn-ea"/>
                <a:cs typeface="FZLanTingHei-M-GBK"/>
              </a:defRPr>
            </a:lvl1pPr>
          </a:lstStyle>
          <a:p>
            <a:pPr algn="l"/>
            <a:r>
              <a:rPr lang="zh-CN" altLang="en-US" sz="1400" b="1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应用使能</a:t>
            </a:r>
          </a:p>
        </p:txBody>
      </p:sp>
      <p:sp>
        <p:nvSpPr>
          <p:cNvPr id="10" name="Ascend-Nano"/>
          <p:cNvSpPr txBox="1"/>
          <p:nvPr/>
        </p:nvSpPr>
        <p:spPr>
          <a:xfrm>
            <a:off x="3003420" y="3328006"/>
            <a:ext cx="799361" cy="347944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800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CANN</a:t>
            </a:r>
            <a:r>
              <a:rPr lang="en-US" altLang="zh-CN" sz="1800" b="1" u="sng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*</a:t>
            </a:r>
            <a:endParaRPr lang="en-US" altLang="zh-CN" sz="1600" dirty="0">
              <a:solidFill>
                <a:srgbClr val="1D1D1A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芯片使能"/>
          <p:cNvSpPr txBox="1"/>
          <p:nvPr/>
        </p:nvSpPr>
        <p:spPr>
          <a:xfrm>
            <a:off x="1872144" y="4454929"/>
            <a:ext cx="1234213" cy="215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zh-CN"/>
            </a:defPPr>
            <a:lvl1pPr algn="ctr" defTabSz="903164" hangingPunct="0">
              <a:defRPr sz="700" b="0" kern="0">
                <a:solidFill>
                  <a:schemeClr val="bg1"/>
                </a:solidFill>
                <a:latin typeface="+mn-ea"/>
                <a:cs typeface="FZLanTingHei-M-GBK"/>
              </a:defRPr>
            </a:lvl1pPr>
          </a:lstStyle>
          <a:p>
            <a:pPr algn="l"/>
            <a:r>
              <a:rPr lang="zh-CN" altLang="en-US" sz="1400" b="1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芯片</a:t>
            </a:r>
          </a:p>
        </p:txBody>
      </p:sp>
      <p:sp>
        <p:nvSpPr>
          <p:cNvPr id="12" name="Ascend-Nano"/>
          <p:cNvSpPr txBox="1"/>
          <p:nvPr/>
        </p:nvSpPr>
        <p:spPr>
          <a:xfrm>
            <a:off x="8679093" y="1308933"/>
            <a:ext cx="2875556" cy="379603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全流程服务，分层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API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和预集成方案</a:t>
            </a:r>
            <a:endParaRPr lang="en-US" altLang="zh-CN" sz="1200" dirty="0">
              <a:solidFill>
                <a:srgbClr val="1D1D1A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Ascend-Nano"/>
          <p:cNvSpPr txBox="1"/>
          <p:nvPr/>
        </p:nvSpPr>
        <p:spPr>
          <a:xfrm>
            <a:off x="5546930" y="2001976"/>
            <a:ext cx="4014336" cy="251266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b="1" kern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端、边、云独立协同的统一训练和推理框架</a:t>
            </a:r>
            <a:endParaRPr lang="en-US" altLang="zh-CN" sz="1600" b="1" kern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Ascend-Nano"/>
          <p:cNvSpPr txBox="1"/>
          <p:nvPr/>
        </p:nvSpPr>
        <p:spPr>
          <a:xfrm>
            <a:off x="3802781" y="3430065"/>
            <a:ext cx="3692567" cy="304566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05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Compute Architecture for Neural Network</a:t>
            </a:r>
          </a:p>
        </p:txBody>
      </p:sp>
      <p:sp>
        <p:nvSpPr>
          <p:cNvPr id="15" name="Ascend-Nano"/>
          <p:cNvSpPr txBox="1"/>
          <p:nvPr/>
        </p:nvSpPr>
        <p:spPr>
          <a:xfrm>
            <a:off x="8648613" y="3392304"/>
            <a:ext cx="3035424" cy="413449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应对算子多样性，开发效率提升</a:t>
            </a:r>
            <a:r>
              <a:rPr lang="en-US" altLang="zh-CN" sz="1200" b="1" dirty="0">
                <a:solidFill>
                  <a:srgbClr val="C7000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1200" b="1" dirty="0">
                <a:solidFill>
                  <a:srgbClr val="C7000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倍</a:t>
            </a:r>
            <a:endParaRPr lang="en-US" altLang="zh-CN" sz="1200" b="1" dirty="0">
              <a:solidFill>
                <a:srgbClr val="C7000A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Ascend-Nano"/>
          <p:cNvSpPr txBox="1"/>
          <p:nvPr/>
        </p:nvSpPr>
        <p:spPr>
          <a:xfrm>
            <a:off x="8068736" y="2440597"/>
            <a:ext cx="3572494" cy="406944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11997" rIns="0" bIns="11997" anchor="t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降低核心代码量</a:t>
            </a:r>
            <a:r>
              <a:rPr lang="en-US" altLang="zh-CN" sz="1200" b="1" dirty="0">
                <a:solidFill>
                  <a:srgbClr val="C7000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20%,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效率提升</a:t>
            </a:r>
            <a:r>
              <a:rPr lang="en-US" altLang="zh-CN" sz="1200" b="1" dirty="0">
                <a:solidFill>
                  <a:srgbClr val="C7000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50%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以上</a:t>
            </a:r>
          </a:p>
        </p:txBody>
      </p:sp>
      <p:sp>
        <p:nvSpPr>
          <p:cNvPr id="17" name="矩形 16"/>
          <p:cNvSpPr/>
          <p:nvPr/>
        </p:nvSpPr>
        <p:spPr>
          <a:xfrm>
            <a:off x="5395764" y="3904914"/>
            <a:ext cx="4129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78"/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基于统一、可扩展架构的系列化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AI IP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和芯片</a:t>
            </a:r>
            <a:endParaRPr lang="en-US" altLang="zh-CN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12nm FFC"/>
          <p:cNvSpPr txBox="1"/>
          <p:nvPr/>
        </p:nvSpPr>
        <p:spPr>
          <a:xfrm>
            <a:off x="9963091" y="4732786"/>
            <a:ext cx="1291066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Ascend</a:t>
            </a:r>
            <a:r>
              <a:rPr lang="en-US" altLang="zh-CN" sz="11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Max</a:t>
            </a:r>
          </a:p>
        </p:txBody>
      </p:sp>
      <p:sp>
        <p:nvSpPr>
          <p:cNvPr id="19" name="12nm FFC"/>
          <p:cNvSpPr txBox="1"/>
          <p:nvPr/>
        </p:nvSpPr>
        <p:spPr>
          <a:xfrm>
            <a:off x="6687426" y="4731487"/>
            <a:ext cx="1357553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Mini / Multi-Mini</a:t>
            </a:r>
          </a:p>
        </p:txBody>
      </p:sp>
      <p:sp>
        <p:nvSpPr>
          <p:cNvPr id="20" name="12nm FFC"/>
          <p:cNvSpPr txBox="1"/>
          <p:nvPr/>
        </p:nvSpPr>
        <p:spPr>
          <a:xfrm>
            <a:off x="2927211" y="4721356"/>
            <a:ext cx="2065990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Nano – Tiny – Lite - Mini</a:t>
            </a:r>
          </a:p>
        </p:txBody>
      </p:sp>
      <p:sp>
        <p:nvSpPr>
          <p:cNvPr id="21" name="12nm FFC"/>
          <p:cNvSpPr txBox="1"/>
          <p:nvPr/>
        </p:nvSpPr>
        <p:spPr>
          <a:xfrm>
            <a:off x="6687426" y="4984673"/>
            <a:ext cx="2484397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10~100 TOPS 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3~100W</a:t>
            </a:r>
            <a:endParaRPr lang="zh-CN" altLang="en-US" sz="12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12nm FFC"/>
          <p:cNvSpPr txBox="1"/>
          <p:nvPr/>
        </p:nvSpPr>
        <p:spPr>
          <a:xfrm>
            <a:off x="2927212" y="4985026"/>
            <a:ext cx="2721318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 MO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</a:t>
            </a: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 ~ 20 TOPS 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1mW ~ 10W</a:t>
            </a:r>
          </a:p>
        </p:txBody>
      </p:sp>
      <p:sp>
        <p:nvSpPr>
          <p:cNvPr id="23" name="Ascend-Nano"/>
          <p:cNvSpPr txBox="1"/>
          <p:nvPr/>
        </p:nvSpPr>
        <p:spPr>
          <a:xfrm>
            <a:off x="10359158" y="4376695"/>
            <a:ext cx="731721" cy="241163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11997" rIns="0" bIns="11997" anchor="ctr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194977">
              <a:defRPr/>
            </a:pPr>
            <a:r>
              <a:rPr lang="zh-CN" altLang="en-US" sz="1600" b="1" u="sng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云服务</a:t>
            </a:r>
            <a:endParaRPr lang="en-US" altLang="zh-CN" sz="1600" b="1" u="sng" dirty="0">
              <a:solidFill>
                <a:srgbClr val="1D1D1A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Ascend-Nano"/>
          <p:cNvSpPr txBox="1"/>
          <p:nvPr/>
        </p:nvSpPr>
        <p:spPr>
          <a:xfrm>
            <a:off x="7154719" y="4395143"/>
            <a:ext cx="921945" cy="241163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11997" rIns="0" bIns="11997" anchor="ctr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194977">
              <a:defRPr/>
            </a:pPr>
            <a:r>
              <a:rPr lang="zh-CN" altLang="en-US" sz="1600" b="1" u="sng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边缘计算</a:t>
            </a:r>
            <a:endParaRPr lang="en-US" altLang="zh-CN" sz="1600" b="1" u="sng" dirty="0">
              <a:solidFill>
                <a:srgbClr val="1D1D1A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Ascend-Nano"/>
          <p:cNvSpPr txBox="1"/>
          <p:nvPr/>
        </p:nvSpPr>
        <p:spPr>
          <a:xfrm>
            <a:off x="3581315" y="4385011"/>
            <a:ext cx="921945" cy="241163"/>
          </a:xfrm>
          <a:prstGeom prst="rect">
            <a:avLst/>
          </a:prstGeom>
          <a:noFill/>
          <a:ln w="635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11997" rIns="0" bIns="11997" anchor="ctr"/>
          <a:lstStyle>
            <a:defPPr>
              <a:defRPr lang="zh-CN"/>
            </a:defPPr>
            <a:lvl1pPr algn="ctr" defTabSz="194983" hangingPunct="0">
              <a:defRPr sz="702" b="0" kern="0">
                <a:solidFill>
                  <a:srgbClr val="FFFFFF"/>
                </a:solidFill>
                <a:latin typeface="+mn-ea"/>
              </a:defRPr>
            </a:lvl1pPr>
          </a:lstStyle>
          <a:p>
            <a:pPr algn="l" defTabSz="194977">
              <a:defRPr/>
            </a:pPr>
            <a:r>
              <a:rPr lang="zh-CN" altLang="en-US" sz="1600" b="1" u="sng" dirty="0">
                <a:solidFill>
                  <a:srgbClr val="1D1D1A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终端设备</a:t>
            </a:r>
            <a:endParaRPr lang="en-US" altLang="zh-CN" sz="1600" b="1" u="sng" dirty="0">
              <a:solidFill>
                <a:srgbClr val="1D1D1A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998350" y="4971594"/>
            <a:ext cx="0" cy="590064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50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27" name="直接连接符 26"/>
          <p:cNvCxnSpPr/>
          <p:nvPr/>
        </p:nvCxnSpPr>
        <p:spPr>
          <a:xfrm>
            <a:off x="9296438" y="5075156"/>
            <a:ext cx="0" cy="469819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50000"/>
                <a:alpha val="50000"/>
              </a:srgbClr>
            </a:solidFill>
            <a:prstDash val="solid"/>
            <a:miter lim="800000"/>
          </a:ln>
          <a:effectLst/>
        </p:spPr>
      </p:cxnSp>
      <p:sp>
        <p:nvSpPr>
          <p:cNvPr id="28" name="12nm FFC"/>
          <p:cNvSpPr txBox="1"/>
          <p:nvPr/>
        </p:nvSpPr>
        <p:spPr>
          <a:xfrm>
            <a:off x="2922351" y="5208485"/>
            <a:ext cx="3007111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耳机、手机、便携机、摄像头、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TV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、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VR</a:t>
            </a: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29" name="12nm FFC"/>
          <p:cNvSpPr txBox="1"/>
          <p:nvPr/>
        </p:nvSpPr>
        <p:spPr>
          <a:xfrm>
            <a:off x="6687427" y="5205279"/>
            <a:ext cx="2010974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汽车、边缘计算服务器</a:t>
            </a: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910283" y="4433673"/>
            <a:ext cx="766125" cy="650866"/>
            <a:chOff x="2888264" y="5179987"/>
            <a:chExt cx="842431" cy="70085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239B08E-AA39-40A1-9520-A477F2F9EACB}"/>
                </a:ext>
              </a:extLst>
            </p:cNvPr>
            <p:cNvGrpSpPr/>
            <p:nvPr/>
          </p:nvGrpSpPr>
          <p:grpSpPr>
            <a:xfrm>
              <a:off x="2888264" y="5179987"/>
              <a:ext cx="842431" cy="700850"/>
              <a:chOff x="13537343" y="1516428"/>
              <a:chExt cx="4371090" cy="3636474"/>
            </a:xfrm>
          </p:grpSpPr>
          <p:pic>
            <p:nvPicPr>
              <p:cNvPr id="33" name="图片 21" descr="图片 21">
                <a:extLst>
                  <a:ext uri="{FF2B5EF4-FFF2-40B4-BE49-F238E27FC236}">
                    <a16:creationId xmlns:a16="http://schemas.microsoft.com/office/drawing/2014/main" id="{6CE6D631-C458-4499-92B5-1B5D4301B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744" t="20102" r="29763" b="14024"/>
              <a:stretch>
                <a:fillRect/>
              </a:stretch>
            </p:blipFill>
            <p:spPr>
              <a:xfrm>
                <a:off x="13537343" y="1516428"/>
                <a:ext cx="4371090" cy="3636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395" y="23"/>
                    </a:lnTo>
                    <a:lnTo>
                      <a:pt x="7188" y="44"/>
                    </a:lnTo>
                    <a:lnTo>
                      <a:pt x="7152" y="1606"/>
                    </a:lnTo>
                    <a:lnTo>
                      <a:pt x="7116" y="3168"/>
                    </a:lnTo>
                    <a:lnTo>
                      <a:pt x="3558" y="3191"/>
                    </a:lnTo>
                    <a:lnTo>
                      <a:pt x="0" y="3211"/>
                    </a:lnTo>
                    <a:lnTo>
                      <a:pt x="0" y="12406"/>
                    </a:lnTo>
                    <a:lnTo>
                      <a:pt x="0" y="21600"/>
                    </a:lnTo>
                    <a:lnTo>
                      <a:pt x="7693" y="21600"/>
                    </a:lnTo>
                    <a:lnTo>
                      <a:pt x="15386" y="21600"/>
                    </a:lnTo>
                    <a:lnTo>
                      <a:pt x="15405" y="19541"/>
                    </a:lnTo>
                    <a:lnTo>
                      <a:pt x="15424" y="17482"/>
                    </a:lnTo>
                    <a:lnTo>
                      <a:pt x="18513" y="17459"/>
                    </a:lnTo>
                    <a:lnTo>
                      <a:pt x="21600" y="17436"/>
                    </a:lnTo>
                    <a:lnTo>
                      <a:pt x="21600" y="8718"/>
                    </a:lnTo>
                    <a:lnTo>
                      <a:pt x="21600" y="0"/>
                    </a:ln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grpSp>
            <p:nvGrpSpPr>
              <p:cNvPr id="34" name="成组">
                <a:extLst>
                  <a:ext uri="{FF2B5EF4-FFF2-40B4-BE49-F238E27FC236}">
                    <a16:creationId xmlns:a16="http://schemas.microsoft.com/office/drawing/2014/main" id="{B8F4FAF1-B3A1-4290-B2AF-A0EBEA6B667B}"/>
                  </a:ext>
                </a:extLst>
              </p:cNvPr>
              <p:cNvGrpSpPr/>
              <p:nvPr/>
            </p:nvGrpSpPr>
            <p:grpSpPr>
              <a:xfrm>
                <a:off x="13537348" y="2017508"/>
                <a:ext cx="3107492" cy="3135394"/>
                <a:chOff x="-3" y="0"/>
                <a:chExt cx="3198127" cy="3226839"/>
              </a:xfrm>
            </p:grpSpPr>
            <p:sp>
              <p:nvSpPr>
                <p:cNvPr id="35" name="矩形">
                  <a:extLst>
                    <a:ext uri="{FF2B5EF4-FFF2-40B4-BE49-F238E27FC236}">
                      <a16:creationId xmlns:a16="http://schemas.microsoft.com/office/drawing/2014/main" id="{EA0EC52F-1214-4397-B28B-6B6F9F217943}"/>
                    </a:ext>
                  </a:extLst>
                </p:cNvPr>
                <p:cNvSpPr/>
                <p:nvPr/>
              </p:nvSpPr>
              <p:spPr>
                <a:xfrm>
                  <a:off x="-3" y="0"/>
                  <a:ext cx="3198127" cy="32268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434343"/>
                    </a:gs>
                  </a:gsLst>
                  <a:lin ang="2606235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5399" tIns="25399" rIns="25399" bIns="25399" numCol="1" anchor="ctr">
                  <a:noAutofit/>
                </a:bodyPr>
                <a:lstStyle/>
                <a:p>
                  <a:pPr algn="ctr" defTabSz="412738" hangingPunct="0">
                    <a:defRPr sz="2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485" kern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6" name="矩形">
                  <a:extLst>
                    <a:ext uri="{FF2B5EF4-FFF2-40B4-BE49-F238E27FC236}">
                      <a16:creationId xmlns:a16="http://schemas.microsoft.com/office/drawing/2014/main" id="{25F3586E-C50C-4BF9-8175-627F22F6AC72}"/>
                    </a:ext>
                  </a:extLst>
                </p:cNvPr>
                <p:cNvSpPr/>
                <p:nvPr/>
              </p:nvSpPr>
              <p:spPr>
                <a:xfrm>
                  <a:off x="380790" y="387730"/>
                  <a:ext cx="2441998" cy="2463922"/>
                </a:xfrm>
                <a:prstGeom prst="rect">
                  <a:avLst/>
                </a:prstGeom>
                <a:gradFill flip="none" rotWithShape="1">
                  <a:gsLst>
                    <a:gs pos="40469">
                      <a:srgbClr val="3E3D3E"/>
                    </a:gs>
                    <a:gs pos="76437">
                      <a:srgbClr val="565656"/>
                    </a:gs>
                    <a:gs pos="100000">
                      <a:srgbClr val="6E6E6E"/>
                    </a:gs>
                  </a:gsLst>
                  <a:path path="shape">
                    <a:fillToRect l="-37827" t="129036" r="137827" b="-29036"/>
                  </a:path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5399" tIns="25399" rIns="25399" bIns="25399" numCol="1" anchor="ctr">
                  <a:noAutofit/>
                </a:bodyPr>
                <a:lstStyle/>
                <a:p>
                  <a:pPr algn="ctr" defTabSz="412738" hangingPunct="0">
                    <a:defRPr sz="2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485" kern="0">
                    <a:solidFill>
                      <a:srgbClr val="FFFFFF"/>
                    </a:solidFill>
                    <a:latin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37" name="image12.png" descr="image12.png">
                  <a:extLst>
                    <a:ext uri="{FF2B5EF4-FFF2-40B4-BE49-F238E27FC236}">
                      <a16:creationId xmlns:a16="http://schemas.microsoft.com/office/drawing/2014/main" id="{4D59AA9F-0247-4A4C-A9F0-543403501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6085" r="6085" b="25603"/>
                <a:stretch/>
              </p:blipFill>
              <p:spPr>
                <a:xfrm>
                  <a:off x="954367" y="1082153"/>
                  <a:ext cx="1929322" cy="1089512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32" name="Ascend-Nano"/>
            <p:cNvSpPr txBox="1"/>
            <p:nvPr/>
          </p:nvSpPr>
          <p:spPr>
            <a:xfrm>
              <a:off x="2888264" y="5624483"/>
              <a:ext cx="572516" cy="221224"/>
            </a:xfrm>
            <a:prstGeom prst="rect">
              <a:avLst/>
            </a:prstGeom>
            <a:noFill/>
            <a:ln w="6350">
              <a:no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11997" rIns="0" bIns="11997" anchor="ctr"/>
            <a:lstStyle>
              <a:defPPr>
                <a:defRPr lang="zh-CN"/>
              </a:defPPr>
              <a:lvl1pPr algn="ctr" defTabSz="194983" hangingPunct="0">
                <a:defRPr sz="702" b="0" kern="0">
                  <a:solidFill>
                    <a:srgbClr val="FFFFFF"/>
                  </a:solidFill>
                  <a:latin typeface="+mn-ea"/>
                </a:defRPr>
              </a:lvl1pPr>
            </a:lstStyle>
            <a:p>
              <a:pPr defTabSz="194977">
                <a:defRPr/>
              </a:pPr>
              <a:r>
                <a:rPr lang="en-US" altLang="zh-CN" sz="8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Ascend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319160" y="4428787"/>
            <a:ext cx="1139033" cy="580907"/>
            <a:chOff x="5142648" y="3224563"/>
            <a:chExt cx="1548629" cy="789801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648" y="3224563"/>
              <a:ext cx="1548629" cy="789801"/>
            </a:xfrm>
            <a:prstGeom prst="rect">
              <a:avLst/>
            </a:prstGeom>
          </p:spPr>
        </p:pic>
        <p:sp>
          <p:nvSpPr>
            <p:cNvPr id="40" name="矩形 5"/>
            <p:cNvSpPr/>
            <p:nvPr/>
          </p:nvSpPr>
          <p:spPr>
            <a:xfrm>
              <a:off x="5893083" y="3353748"/>
              <a:ext cx="484433" cy="538831"/>
            </a:xfrm>
            <a:custGeom>
              <a:avLst/>
              <a:gdLst>
                <a:gd name="connsiteX0" fmla="*/ 0 w 2052438"/>
                <a:gd name="connsiteY0" fmla="*/ 0 h 1954131"/>
                <a:gd name="connsiteX1" fmla="*/ 2052438 w 2052438"/>
                <a:gd name="connsiteY1" fmla="*/ 0 h 1954131"/>
                <a:gd name="connsiteX2" fmla="*/ 2052438 w 2052438"/>
                <a:gd name="connsiteY2" fmla="*/ 1954131 h 1954131"/>
                <a:gd name="connsiteX3" fmla="*/ 0 w 2052438"/>
                <a:gd name="connsiteY3" fmla="*/ 1954131 h 1954131"/>
                <a:gd name="connsiteX4" fmla="*/ 0 w 2052438"/>
                <a:gd name="connsiteY4" fmla="*/ 0 h 1954131"/>
                <a:gd name="connsiteX0" fmla="*/ 0 w 2052438"/>
                <a:gd name="connsiteY0" fmla="*/ 0 h 2236764"/>
                <a:gd name="connsiteX1" fmla="*/ 2052438 w 2052438"/>
                <a:gd name="connsiteY1" fmla="*/ 0 h 2236764"/>
                <a:gd name="connsiteX2" fmla="*/ 2002562 w 2052438"/>
                <a:gd name="connsiteY2" fmla="*/ 2236764 h 2236764"/>
                <a:gd name="connsiteX3" fmla="*/ 0 w 2052438"/>
                <a:gd name="connsiteY3" fmla="*/ 1954131 h 2236764"/>
                <a:gd name="connsiteX4" fmla="*/ 0 w 2052438"/>
                <a:gd name="connsiteY4" fmla="*/ 0 h 2236764"/>
                <a:gd name="connsiteX0" fmla="*/ 16625 w 2069063"/>
                <a:gd name="connsiteY0" fmla="*/ 0 h 2236764"/>
                <a:gd name="connsiteX1" fmla="*/ 2069063 w 2069063"/>
                <a:gd name="connsiteY1" fmla="*/ 0 h 2236764"/>
                <a:gd name="connsiteX2" fmla="*/ 2019187 w 2069063"/>
                <a:gd name="connsiteY2" fmla="*/ 2236764 h 2236764"/>
                <a:gd name="connsiteX3" fmla="*/ 0 w 2069063"/>
                <a:gd name="connsiteY3" fmla="*/ 2103760 h 2236764"/>
                <a:gd name="connsiteX4" fmla="*/ 16625 w 2069063"/>
                <a:gd name="connsiteY4" fmla="*/ 0 h 2236764"/>
                <a:gd name="connsiteX0" fmla="*/ 16625 w 2035813"/>
                <a:gd name="connsiteY0" fmla="*/ 83128 h 2319892"/>
                <a:gd name="connsiteX1" fmla="*/ 2035813 w 2035813"/>
                <a:gd name="connsiteY1" fmla="*/ 0 h 2319892"/>
                <a:gd name="connsiteX2" fmla="*/ 2019187 w 2035813"/>
                <a:gd name="connsiteY2" fmla="*/ 2319892 h 2319892"/>
                <a:gd name="connsiteX3" fmla="*/ 0 w 2035813"/>
                <a:gd name="connsiteY3" fmla="*/ 2186888 h 2319892"/>
                <a:gd name="connsiteX4" fmla="*/ 16625 w 2035813"/>
                <a:gd name="connsiteY4" fmla="*/ 83128 h 2319892"/>
                <a:gd name="connsiteX0" fmla="*/ 0 w 2085690"/>
                <a:gd name="connsiteY0" fmla="*/ 83128 h 2319892"/>
                <a:gd name="connsiteX1" fmla="*/ 2085690 w 2085690"/>
                <a:gd name="connsiteY1" fmla="*/ 0 h 2319892"/>
                <a:gd name="connsiteX2" fmla="*/ 2069064 w 2085690"/>
                <a:gd name="connsiteY2" fmla="*/ 2319892 h 2319892"/>
                <a:gd name="connsiteX3" fmla="*/ 49877 w 2085690"/>
                <a:gd name="connsiteY3" fmla="*/ 2186888 h 2319892"/>
                <a:gd name="connsiteX4" fmla="*/ 0 w 2085690"/>
                <a:gd name="connsiteY4" fmla="*/ 83128 h 2319892"/>
                <a:gd name="connsiteX0" fmla="*/ 0 w 2085690"/>
                <a:gd name="connsiteY0" fmla="*/ 83128 h 2319892"/>
                <a:gd name="connsiteX1" fmla="*/ 2085690 w 2085690"/>
                <a:gd name="connsiteY1" fmla="*/ 0 h 2319892"/>
                <a:gd name="connsiteX2" fmla="*/ 2069064 w 2085690"/>
                <a:gd name="connsiteY2" fmla="*/ 2319892 h 2319892"/>
                <a:gd name="connsiteX3" fmla="*/ 1 w 2085690"/>
                <a:gd name="connsiteY3" fmla="*/ 2170262 h 2319892"/>
                <a:gd name="connsiteX4" fmla="*/ 0 w 2085690"/>
                <a:gd name="connsiteY4" fmla="*/ 83128 h 2319892"/>
                <a:gd name="connsiteX0" fmla="*/ 16624 w 2085689"/>
                <a:gd name="connsiteY0" fmla="*/ 66502 h 2319892"/>
                <a:gd name="connsiteX1" fmla="*/ 2085689 w 2085689"/>
                <a:gd name="connsiteY1" fmla="*/ 0 h 2319892"/>
                <a:gd name="connsiteX2" fmla="*/ 2069063 w 2085689"/>
                <a:gd name="connsiteY2" fmla="*/ 2319892 h 2319892"/>
                <a:gd name="connsiteX3" fmla="*/ 0 w 2085689"/>
                <a:gd name="connsiteY3" fmla="*/ 2170262 h 2319892"/>
                <a:gd name="connsiteX4" fmla="*/ 16624 w 2085689"/>
                <a:gd name="connsiteY4" fmla="*/ 66502 h 231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5689" h="2319892">
                  <a:moveTo>
                    <a:pt x="16624" y="66502"/>
                  </a:moveTo>
                  <a:lnTo>
                    <a:pt x="2085689" y="0"/>
                  </a:lnTo>
                  <a:lnTo>
                    <a:pt x="2069063" y="2319892"/>
                  </a:lnTo>
                  <a:lnTo>
                    <a:pt x="0" y="2170262"/>
                  </a:lnTo>
                  <a:cubicBezTo>
                    <a:pt x="0" y="1474551"/>
                    <a:pt x="16624" y="762213"/>
                    <a:pt x="16624" y="66502"/>
                  </a:cubicBezTo>
                  <a:close/>
                </a:path>
              </a:pathLst>
            </a:custGeom>
            <a:gradFill>
              <a:gsLst>
                <a:gs pos="58200">
                  <a:srgbClr val="3E3E3E"/>
                </a:gs>
                <a:gs pos="0">
                  <a:srgbClr val="181818"/>
                </a:gs>
                <a:gs pos="100000">
                  <a:srgbClr val="6F6F6F"/>
                </a:gs>
              </a:gsLst>
              <a:lin ang="189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898" kern="0">
                <a:solidFill>
                  <a:srgbClr val="666666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900462" y="3463192"/>
              <a:ext cx="450339" cy="263838"/>
              <a:chOff x="-773207" y="3040400"/>
              <a:chExt cx="882030" cy="516750"/>
            </a:xfrm>
          </p:grpSpPr>
          <p:sp>
            <p:nvSpPr>
              <p:cNvPr id="42" name="Freeform 5"/>
              <p:cNvSpPr>
                <a:spLocks/>
              </p:cNvSpPr>
              <p:nvPr/>
            </p:nvSpPr>
            <p:spPr bwMode="auto">
              <a:xfrm>
                <a:off x="-773207" y="3470080"/>
                <a:ext cx="126740" cy="87070"/>
              </a:xfrm>
              <a:custGeom>
                <a:avLst/>
                <a:gdLst>
                  <a:gd name="T0" fmla="*/ 0 w 104"/>
                  <a:gd name="T1" fmla="*/ 69 h 71"/>
                  <a:gd name="T2" fmla="*/ 12 w 104"/>
                  <a:gd name="T3" fmla="*/ 34 h 71"/>
                  <a:gd name="T4" fmla="*/ 23 w 104"/>
                  <a:gd name="T5" fmla="*/ 1 h 71"/>
                  <a:gd name="T6" fmla="*/ 40 w 104"/>
                  <a:gd name="T7" fmla="*/ 1 h 71"/>
                  <a:gd name="T8" fmla="*/ 56 w 104"/>
                  <a:gd name="T9" fmla="*/ 2 h 71"/>
                  <a:gd name="T10" fmla="*/ 52 w 104"/>
                  <a:gd name="T11" fmla="*/ 16 h 71"/>
                  <a:gd name="T12" fmla="*/ 47 w 104"/>
                  <a:gd name="T13" fmla="*/ 29 h 71"/>
                  <a:gd name="T14" fmla="*/ 62 w 104"/>
                  <a:gd name="T15" fmla="*/ 30 h 71"/>
                  <a:gd name="T16" fmla="*/ 77 w 104"/>
                  <a:gd name="T17" fmla="*/ 30 h 71"/>
                  <a:gd name="T18" fmla="*/ 82 w 104"/>
                  <a:gd name="T19" fmla="*/ 15 h 71"/>
                  <a:gd name="T20" fmla="*/ 86 w 104"/>
                  <a:gd name="T21" fmla="*/ 0 h 71"/>
                  <a:gd name="T22" fmla="*/ 95 w 104"/>
                  <a:gd name="T23" fmla="*/ 0 h 71"/>
                  <a:gd name="T24" fmla="*/ 104 w 104"/>
                  <a:gd name="T25" fmla="*/ 0 h 71"/>
                  <a:gd name="T26" fmla="*/ 93 w 104"/>
                  <a:gd name="T27" fmla="*/ 35 h 71"/>
                  <a:gd name="T28" fmla="*/ 81 w 104"/>
                  <a:gd name="T29" fmla="*/ 71 h 71"/>
                  <a:gd name="T30" fmla="*/ 72 w 104"/>
                  <a:gd name="T31" fmla="*/ 71 h 71"/>
                  <a:gd name="T32" fmla="*/ 63 w 104"/>
                  <a:gd name="T33" fmla="*/ 71 h 71"/>
                  <a:gd name="T34" fmla="*/ 66 w 104"/>
                  <a:gd name="T35" fmla="*/ 60 h 71"/>
                  <a:gd name="T36" fmla="*/ 58 w 104"/>
                  <a:gd name="T37" fmla="*/ 41 h 71"/>
                  <a:gd name="T38" fmla="*/ 44 w 104"/>
                  <a:gd name="T39" fmla="*/ 41 h 71"/>
                  <a:gd name="T40" fmla="*/ 38 w 104"/>
                  <a:gd name="T41" fmla="*/ 55 h 71"/>
                  <a:gd name="T42" fmla="*/ 33 w 104"/>
                  <a:gd name="T43" fmla="*/ 70 h 71"/>
                  <a:gd name="T44" fmla="*/ 17 w 104"/>
                  <a:gd name="T45" fmla="*/ 70 h 71"/>
                  <a:gd name="T46" fmla="*/ 0 w 104"/>
                  <a:gd name="T47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4" h="71">
                    <a:moveTo>
                      <a:pt x="0" y="69"/>
                    </a:moveTo>
                    <a:cubicBezTo>
                      <a:pt x="0" y="68"/>
                      <a:pt x="6" y="52"/>
                      <a:pt x="12" y="3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9" y="0"/>
                      <a:pt x="56" y="1"/>
                      <a:pt x="56" y="2"/>
                    </a:cubicBezTo>
                    <a:cubicBezTo>
                      <a:pt x="56" y="3"/>
                      <a:pt x="54" y="9"/>
                      <a:pt x="52" y="16"/>
                    </a:cubicBezTo>
                    <a:cubicBezTo>
                      <a:pt x="49" y="23"/>
                      <a:pt x="47" y="29"/>
                      <a:pt x="47" y="29"/>
                    </a:cubicBezTo>
                    <a:cubicBezTo>
                      <a:pt x="47" y="30"/>
                      <a:pt x="54" y="30"/>
                      <a:pt x="62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74" y="39"/>
                      <a:pt x="75" y="41"/>
                      <a:pt x="58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8" y="70"/>
                      <a:pt x="0" y="70"/>
                      <a:pt x="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-656255" y="3470080"/>
                <a:ext cx="68522" cy="86039"/>
              </a:xfrm>
              <a:custGeom>
                <a:avLst/>
                <a:gdLst>
                  <a:gd name="T0" fmla="*/ 0 w 56"/>
                  <a:gd name="T1" fmla="*/ 69 h 70"/>
                  <a:gd name="T2" fmla="*/ 11 w 56"/>
                  <a:gd name="T3" fmla="*/ 34 h 70"/>
                  <a:gd name="T4" fmla="*/ 23 w 56"/>
                  <a:gd name="T5" fmla="*/ 0 h 70"/>
                  <a:gd name="T6" fmla="*/ 39 w 56"/>
                  <a:gd name="T7" fmla="*/ 0 h 70"/>
                  <a:gd name="T8" fmla="*/ 55 w 56"/>
                  <a:gd name="T9" fmla="*/ 4 h 70"/>
                  <a:gd name="T10" fmla="*/ 43 w 56"/>
                  <a:gd name="T11" fmla="*/ 39 h 70"/>
                  <a:gd name="T12" fmla="*/ 33 w 56"/>
                  <a:gd name="T13" fmla="*/ 70 h 70"/>
                  <a:gd name="T14" fmla="*/ 17 w 56"/>
                  <a:gd name="T15" fmla="*/ 70 h 70"/>
                  <a:gd name="T16" fmla="*/ 0 w 56"/>
                  <a:gd name="T1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0">
                    <a:moveTo>
                      <a:pt x="0" y="69"/>
                    </a:moveTo>
                    <a:cubicBezTo>
                      <a:pt x="0" y="68"/>
                      <a:pt x="5" y="52"/>
                      <a:pt x="11" y="3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54" y="0"/>
                      <a:pt x="56" y="1"/>
                      <a:pt x="55" y="4"/>
                    </a:cubicBezTo>
                    <a:cubicBezTo>
                      <a:pt x="54" y="6"/>
                      <a:pt x="49" y="22"/>
                      <a:pt x="43" y="3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8" y="70"/>
                      <a:pt x="0" y="70"/>
                      <a:pt x="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-598553" y="3470080"/>
                <a:ext cx="126740" cy="87070"/>
              </a:xfrm>
              <a:custGeom>
                <a:avLst/>
                <a:gdLst>
                  <a:gd name="T0" fmla="*/ 0 w 104"/>
                  <a:gd name="T1" fmla="*/ 68 h 71"/>
                  <a:gd name="T2" fmla="*/ 2 w 104"/>
                  <a:gd name="T3" fmla="*/ 62 h 71"/>
                  <a:gd name="T4" fmla="*/ 33 w 104"/>
                  <a:gd name="T5" fmla="*/ 58 h 71"/>
                  <a:gd name="T6" fmla="*/ 66 w 104"/>
                  <a:gd name="T7" fmla="*/ 52 h 71"/>
                  <a:gd name="T8" fmla="*/ 43 w 104"/>
                  <a:gd name="T9" fmla="*/ 41 h 71"/>
                  <a:gd name="T10" fmla="*/ 14 w 104"/>
                  <a:gd name="T11" fmla="*/ 38 h 71"/>
                  <a:gd name="T12" fmla="*/ 32 w 104"/>
                  <a:gd name="T13" fmla="*/ 5 h 71"/>
                  <a:gd name="T14" fmla="*/ 72 w 104"/>
                  <a:gd name="T15" fmla="*/ 0 h 71"/>
                  <a:gd name="T16" fmla="*/ 104 w 104"/>
                  <a:gd name="T17" fmla="*/ 1 h 71"/>
                  <a:gd name="T18" fmla="*/ 102 w 104"/>
                  <a:gd name="T19" fmla="*/ 8 h 71"/>
                  <a:gd name="T20" fmla="*/ 81 w 104"/>
                  <a:gd name="T21" fmla="*/ 13 h 71"/>
                  <a:gd name="T22" fmla="*/ 49 w 104"/>
                  <a:gd name="T23" fmla="*/ 22 h 71"/>
                  <a:gd name="T24" fmla="*/ 70 w 104"/>
                  <a:gd name="T25" fmla="*/ 30 h 71"/>
                  <a:gd name="T26" fmla="*/ 90 w 104"/>
                  <a:gd name="T27" fmla="*/ 30 h 71"/>
                  <a:gd name="T28" fmla="*/ 90 w 104"/>
                  <a:gd name="T29" fmla="*/ 37 h 71"/>
                  <a:gd name="T30" fmla="*/ 77 w 104"/>
                  <a:gd name="T31" fmla="*/ 63 h 71"/>
                  <a:gd name="T32" fmla="*/ 70 w 104"/>
                  <a:gd name="T33" fmla="*/ 70 h 71"/>
                  <a:gd name="T34" fmla="*/ 35 w 104"/>
                  <a:gd name="T35" fmla="*/ 70 h 71"/>
                  <a:gd name="T36" fmla="*/ 0 w 104"/>
                  <a:gd name="T37" fmla="*/ 6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71">
                    <a:moveTo>
                      <a:pt x="0" y="68"/>
                    </a:moveTo>
                    <a:cubicBezTo>
                      <a:pt x="0" y="67"/>
                      <a:pt x="1" y="64"/>
                      <a:pt x="2" y="62"/>
                    </a:cubicBezTo>
                    <a:cubicBezTo>
                      <a:pt x="4" y="58"/>
                      <a:pt x="7" y="58"/>
                      <a:pt x="33" y="58"/>
                    </a:cubicBezTo>
                    <a:cubicBezTo>
                      <a:pt x="61" y="58"/>
                      <a:pt x="62" y="58"/>
                      <a:pt x="66" y="52"/>
                    </a:cubicBezTo>
                    <a:cubicBezTo>
                      <a:pt x="74" y="41"/>
                      <a:pt x="73" y="41"/>
                      <a:pt x="43" y="41"/>
                    </a:cubicBezTo>
                    <a:cubicBezTo>
                      <a:pt x="20" y="41"/>
                      <a:pt x="15" y="40"/>
                      <a:pt x="14" y="38"/>
                    </a:cubicBezTo>
                    <a:cubicBezTo>
                      <a:pt x="11" y="30"/>
                      <a:pt x="20" y="13"/>
                      <a:pt x="32" y="5"/>
                    </a:cubicBezTo>
                    <a:cubicBezTo>
                      <a:pt x="39" y="1"/>
                      <a:pt x="41" y="0"/>
                      <a:pt x="72" y="0"/>
                    </a:cubicBezTo>
                    <a:cubicBezTo>
                      <a:pt x="90" y="0"/>
                      <a:pt x="104" y="1"/>
                      <a:pt x="104" y="1"/>
                    </a:cubicBezTo>
                    <a:cubicBezTo>
                      <a:pt x="104" y="2"/>
                      <a:pt x="104" y="5"/>
                      <a:pt x="102" y="8"/>
                    </a:cubicBezTo>
                    <a:cubicBezTo>
                      <a:pt x="100" y="13"/>
                      <a:pt x="100" y="13"/>
                      <a:pt x="81" y="13"/>
                    </a:cubicBezTo>
                    <a:cubicBezTo>
                      <a:pt x="62" y="13"/>
                      <a:pt x="51" y="16"/>
                      <a:pt x="49" y="22"/>
                    </a:cubicBezTo>
                    <a:cubicBezTo>
                      <a:pt x="46" y="29"/>
                      <a:pt x="50" y="30"/>
                      <a:pt x="70" y="30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46"/>
                      <a:pt x="85" y="56"/>
                      <a:pt x="77" y="63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10" y="71"/>
                      <a:pt x="0" y="70"/>
                      <a:pt x="0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-481601" y="3470080"/>
                <a:ext cx="67492" cy="86039"/>
              </a:xfrm>
              <a:custGeom>
                <a:avLst/>
                <a:gdLst>
                  <a:gd name="T0" fmla="*/ 0 w 55"/>
                  <a:gd name="T1" fmla="*/ 69 h 70"/>
                  <a:gd name="T2" fmla="*/ 11 w 55"/>
                  <a:gd name="T3" fmla="*/ 34 h 70"/>
                  <a:gd name="T4" fmla="*/ 22 w 55"/>
                  <a:gd name="T5" fmla="*/ 0 h 70"/>
                  <a:gd name="T6" fmla="*/ 39 w 55"/>
                  <a:gd name="T7" fmla="*/ 0 h 70"/>
                  <a:gd name="T8" fmla="*/ 54 w 55"/>
                  <a:gd name="T9" fmla="*/ 4 h 70"/>
                  <a:gd name="T10" fmla="*/ 43 w 55"/>
                  <a:gd name="T11" fmla="*/ 39 h 70"/>
                  <a:gd name="T12" fmla="*/ 33 w 55"/>
                  <a:gd name="T13" fmla="*/ 70 h 70"/>
                  <a:gd name="T14" fmla="*/ 16 w 55"/>
                  <a:gd name="T15" fmla="*/ 70 h 70"/>
                  <a:gd name="T16" fmla="*/ 0 w 55"/>
                  <a:gd name="T17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70">
                    <a:moveTo>
                      <a:pt x="0" y="69"/>
                    </a:moveTo>
                    <a:cubicBezTo>
                      <a:pt x="0" y="68"/>
                      <a:pt x="5" y="52"/>
                      <a:pt x="11" y="3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54" y="0"/>
                      <a:pt x="55" y="1"/>
                      <a:pt x="54" y="4"/>
                    </a:cubicBezTo>
                    <a:cubicBezTo>
                      <a:pt x="54" y="6"/>
                      <a:pt x="49" y="22"/>
                      <a:pt x="43" y="3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7" y="70"/>
                      <a:pt x="0" y="70"/>
                      <a:pt x="0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-417716" y="3470080"/>
                <a:ext cx="95313" cy="87070"/>
              </a:xfrm>
              <a:custGeom>
                <a:avLst/>
                <a:gdLst>
                  <a:gd name="T0" fmla="*/ 3 w 78"/>
                  <a:gd name="T1" fmla="*/ 66 h 71"/>
                  <a:gd name="T2" fmla="*/ 9 w 78"/>
                  <a:gd name="T3" fmla="*/ 25 h 71"/>
                  <a:gd name="T4" fmla="*/ 16 w 78"/>
                  <a:gd name="T5" fmla="*/ 0 h 71"/>
                  <a:gd name="T6" fmla="*/ 33 w 78"/>
                  <a:gd name="T7" fmla="*/ 0 h 71"/>
                  <a:gd name="T8" fmla="*/ 50 w 78"/>
                  <a:gd name="T9" fmla="*/ 0 h 71"/>
                  <a:gd name="T10" fmla="*/ 41 w 78"/>
                  <a:gd name="T11" fmla="*/ 26 h 71"/>
                  <a:gd name="T12" fmla="*/ 34 w 78"/>
                  <a:gd name="T13" fmla="*/ 55 h 71"/>
                  <a:gd name="T14" fmla="*/ 56 w 78"/>
                  <a:gd name="T15" fmla="*/ 58 h 71"/>
                  <a:gd name="T16" fmla="*/ 78 w 78"/>
                  <a:gd name="T17" fmla="*/ 59 h 71"/>
                  <a:gd name="T18" fmla="*/ 77 w 78"/>
                  <a:gd name="T19" fmla="*/ 66 h 71"/>
                  <a:gd name="T20" fmla="*/ 40 w 78"/>
                  <a:gd name="T21" fmla="*/ 71 h 71"/>
                  <a:gd name="T22" fmla="*/ 3 w 78"/>
                  <a:gd name="T23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71">
                    <a:moveTo>
                      <a:pt x="3" y="66"/>
                    </a:moveTo>
                    <a:cubicBezTo>
                      <a:pt x="0" y="59"/>
                      <a:pt x="1" y="50"/>
                      <a:pt x="9" y="2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37" y="40"/>
                      <a:pt x="33" y="53"/>
                      <a:pt x="34" y="55"/>
                    </a:cubicBezTo>
                    <a:cubicBezTo>
                      <a:pt x="35" y="57"/>
                      <a:pt x="40" y="58"/>
                      <a:pt x="56" y="58"/>
                    </a:cubicBezTo>
                    <a:cubicBezTo>
                      <a:pt x="68" y="58"/>
                      <a:pt x="78" y="59"/>
                      <a:pt x="78" y="59"/>
                    </a:cubicBezTo>
                    <a:cubicBezTo>
                      <a:pt x="78" y="60"/>
                      <a:pt x="77" y="63"/>
                      <a:pt x="77" y="66"/>
                    </a:cubicBezTo>
                    <a:cubicBezTo>
                      <a:pt x="75" y="71"/>
                      <a:pt x="75" y="71"/>
                      <a:pt x="40" y="71"/>
                    </a:cubicBezTo>
                    <a:cubicBezTo>
                      <a:pt x="8" y="71"/>
                      <a:pt x="5" y="70"/>
                      <a:pt x="3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-310038" y="3470080"/>
                <a:ext cx="70583" cy="87070"/>
              </a:xfrm>
              <a:custGeom>
                <a:avLst/>
                <a:gdLst>
                  <a:gd name="T0" fmla="*/ 1 w 58"/>
                  <a:gd name="T1" fmla="*/ 68 h 71"/>
                  <a:gd name="T2" fmla="*/ 13 w 58"/>
                  <a:gd name="T3" fmla="*/ 33 h 71"/>
                  <a:gd name="T4" fmla="*/ 24 w 58"/>
                  <a:gd name="T5" fmla="*/ 0 h 71"/>
                  <a:gd name="T6" fmla="*/ 41 w 58"/>
                  <a:gd name="T7" fmla="*/ 0 h 71"/>
                  <a:gd name="T8" fmla="*/ 58 w 58"/>
                  <a:gd name="T9" fmla="*/ 0 h 71"/>
                  <a:gd name="T10" fmla="*/ 46 w 58"/>
                  <a:gd name="T11" fmla="*/ 35 h 71"/>
                  <a:gd name="T12" fmla="*/ 34 w 58"/>
                  <a:gd name="T13" fmla="*/ 71 h 71"/>
                  <a:gd name="T14" fmla="*/ 17 w 58"/>
                  <a:gd name="T15" fmla="*/ 71 h 71"/>
                  <a:gd name="T16" fmla="*/ 1 w 58"/>
                  <a:gd name="T17" fmla="*/ 6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71">
                    <a:moveTo>
                      <a:pt x="1" y="68"/>
                    </a:moveTo>
                    <a:cubicBezTo>
                      <a:pt x="1" y="66"/>
                      <a:pt x="7" y="51"/>
                      <a:pt x="13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4" y="71"/>
                      <a:pt x="0" y="70"/>
                      <a:pt x="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-242031" y="3470080"/>
                <a:ext cx="117467" cy="87070"/>
              </a:xfrm>
              <a:custGeom>
                <a:avLst/>
                <a:gdLst>
                  <a:gd name="T0" fmla="*/ 2 w 96"/>
                  <a:gd name="T1" fmla="*/ 68 h 71"/>
                  <a:gd name="T2" fmla="*/ 0 w 96"/>
                  <a:gd name="T3" fmla="*/ 55 h 71"/>
                  <a:gd name="T4" fmla="*/ 26 w 96"/>
                  <a:gd name="T5" fmla="*/ 6 h 71"/>
                  <a:gd name="T6" fmla="*/ 66 w 96"/>
                  <a:gd name="T7" fmla="*/ 0 h 71"/>
                  <a:gd name="T8" fmla="*/ 96 w 96"/>
                  <a:gd name="T9" fmla="*/ 0 h 71"/>
                  <a:gd name="T10" fmla="*/ 95 w 96"/>
                  <a:gd name="T11" fmla="*/ 5 h 71"/>
                  <a:gd name="T12" fmla="*/ 94 w 96"/>
                  <a:gd name="T13" fmla="*/ 12 h 71"/>
                  <a:gd name="T14" fmla="*/ 73 w 96"/>
                  <a:gd name="T15" fmla="*/ 13 h 71"/>
                  <a:gd name="T16" fmla="*/ 36 w 96"/>
                  <a:gd name="T17" fmla="*/ 36 h 71"/>
                  <a:gd name="T18" fmla="*/ 55 w 96"/>
                  <a:gd name="T19" fmla="*/ 58 h 71"/>
                  <a:gd name="T20" fmla="*/ 77 w 96"/>
                  <a:gd name="T21" fmla="*/ 59 h 71"/>
                  <a:gd name="T22" fmla="*/ 74 w 96"/>
                  <a:gd name="T23" fmla="*/ 65 h 71"/>
                  <a:gd name="T24" fmla="*/ 72 w 96"/>
                  <a:gd name="T25" fmla="*/ 71 h 71"/>
                  <a:gd name="T26" fmla="*/ 39 w 96"/>
                  <a:gd name="T27" fmla="*/ 71 h 71"/>
                  <a:gd name="T28" fmla="*/ 2 w 96"/>
                  <a:gd name="T29" fmla="*/ 6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71">
                    <a:moveTo>
                      <a:pt x="2" y="68"/>
                    </a:moveTo>
                    <a:cubicBezTo>
                      <a:pt x="1" y="67"/>
                      <a:pt x="0" y="61"/>
                      <a:pt x="0" y="55"/>
                    </a:cubicBezTo>
                    <a:cubicBezTo>
                      <a:pt x="0" y="37"/>
                      <a:pt x="12" y="14"/>
                      <a:pt x="26" y="6"/>
                    </a:cubicBezTo>
                    <a:cubicBezTo>
                      <a:pt x="35" y="1"/>
                      <a:pt x="37" y="0"/>
                      <a:pt x="66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4" y="8"/>
                      <a:pt x="94" y="11"/>
                      <a:pt x="94" y="12"/>
                    </a:cubicBezTo>
                    <a:cubicBezTo>
                      <a:pt x="94" y="12"/>
                      <a:pt x="84" y="13"/>
                      <a:pt x="73" y="13"/>
                    </a:cubicBezTo>
                    <a:cubicBezTo>
                      <a:pt x="46" y="13"/>
                      <a:pt x="43" y="15"/>
                      <a:pt x="36" y="36"/>
                    </a:cubicBezTo>
                    <a:cubicBezTo>
                      <a:pt x="29" y="57"/>
                      <a:pt x="30" y="58"/>
                      <a:pt x="55" y="58"/>
                    </a:cubicBezTo>
                    <a:cubicBezTo>
                      <a:pt x="67" y="58"/>
                      <a:pt x="77" y="58"/>
                      <a:pt x="77" y="59"/>
                    </a:cubicBezTo>
                    <a:cubicBezTo>
                      <a:pt x="77" y="59"/>
                      <a:pt x="76" y="62"/>
                      <a:pt x="74" y="65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15" y="71"/>
                      <a:pt x="4" y="70"/>
                      <a:pt x="2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12"/>
              <p:cNvSpPr>
                <a:spLocks noEditPoints="1"/>
              </p:cNvSpPr>
              <p:nvPr/>
            </p:nvSpPr>
            <p:spPr bwMode="auto">
              <a:xfrm>
                <a:off x="-134354" y="3470080"/>
                <a:ext cx="117467" cy="87070"/>
              </a:xfrm>
              <a:custGeom>
                <a:avLst/>
                <a:gdLst>
                  <a:gd name="T0" fmla="*/ 63 w 96"/>
                  <a:gd name="T1" fmla="*/ 0 h 71"/>
                  <a:gd name="T2" fmla="*/ 33 w 96"/>
                  <a:gd name="T3" fmla="*/ 5 h 71"/>
                  <a:gd name="T4" fmla="*/ 10 w 96"/>
                  <a:gd name="T5" fmla="*/ 68 h 71"/>
                  <a:gd name="T6" fmla="*/ 37 w 96"/>
                  <a:gd name="T7" fmla="*/ 71 h 71"/>
                  <a:gd name="T8" fmla="*/ 91 w 96"/>
                  <a:gd name="T9" fmla="*/ 39 h 71"/>
                  <a:gd name="T10" fmla="*/ 90 w 96"/>
                  <a:gd name="T11" fmla="*/ 5 h 71"/>
                  <a:gd name="T12" fmla="*/ 63 w 96"/>
                  <a:gd name="T13" fmla="*/ 0 h 71"/>
                  <a:gd name="T14" fmla="*/ 66 w 96"/>
                  <a:gd name="T15" fmla="*/ 13 h 71"/>
                  <a:gd name="T16" fmla="*/ 73 w 96"/>
                  <a:gd name="T17" fmla="*/ 35 h 71"/>
                  <a:gd name="T18" fmla="*/ 61 w 96"/>
                  <a:gd name="T19" fmla="*/ 55 h 71"/>
                  <a:gd name="T20" fmla="*/ 43 w 96"/>
                  <a:gd name="T21" fmla="*/ 58 h 71"/>
                  <a:gd name="T22" fmla="*/ 44 w 96"/>
                  <a:gd name="T23" fmla="*/ 35 h 71"/>
                  <a:gd name="T24" fmla="*/ 66 w 96"/>
                  <a:gd name="T25" fmla="*/ 1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71">
                    <a:moveTo>
                      <a:pt x="63" y="0"/>
                    </a:moveTo>
                    <a:cubicBezTo>
                      <a:pt x="43" y="0"/>
                      <a:pt x="39" y="1"/>
                      <a:pt x="33" y="5"/>
                    </a:cubicBezTo>
                    <a:cubicBezTo>
                      <a:pt x="13" y="18"/>
                      <a:pt x="0" y="56"/>
                      <a:pt x="10" y="68"/>
                    </a:cubicBezTo>
                    <a:cubicBezTo>
                      <a:pt x="12" y="70"/>
                      <a:pt x="20" y="71"/>
                      <a:pt x="37" y="71"/>
                    </a:cubicBezTo>
                    <a:cubicBezTo>
                      <a:pt x="75" y="70"/>
                      <a:pt x="82" y="66"/>
                      <a:pt x="91" y="39"/>
                    </a:cubicBezTo>
                    <a:cubicBezTo>
                      <a:pt x="96" y="21"/>
                      <a:pt x="96" y="11"/>
                      <a:pt x="90" y="5"/>
                    </a:cubicBezTo>
                    <a:cubicBezTo>
                      <a:pt x="86" y="1"/>
                      <a:pt x="84" y="0"/>
                      <a:pt x="63" y="0"/>
                    </a:cubicBezTo>
                    <a:close/>
                    <a:moveTo>
                      <a:pt x="66" y="13"/>
                    </a:moveTo>
                    <a:cubicBezTo>
                      <a:pt x="78" y="13"/>
                      <a:pt x="80" y="18"/>
                      <a:pt x="73" y="35"/>
                    </a:cubicBezTo>
                    <a:cubicBezTo>
                      <a:pt x="69" y="47"/>
                      <a:pt x="66" y="51"/>
                      <a:pt x="61" y="55"/>
                    </a:cubicBezTo>
                    <a:cubicBezTo>
                      <a:pt x="53" y="60"/>
                      <a:pt x="49" y="61"/>
                      <a:pt x="43" y="58"/>
                    </a:cubicBezTo>
                    <a:cubicBezTo>
                      <a:pt x="39" y="55"/>
                      <a:pt x="39" y="51"/>
                      <a:pt x="44" y="35"/>
                    </a:cubicBezTo>
                    <a:cubicBezTo>
                      <a:pt x="49" y="20"/>
                      <a:pt x="56" y="13"/>
                      <a:pt x="6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>
                <a:off x="-20493" y="3470080"/>
                <a:ext cx="129316" cy="87070"/>
              </a:xfrm>
              <a:custGeom>
                <a:avLst/>
                <a:gdLst>
                  <a:gd name="T0" fmla="*/ 13 w 106"/>
                  <a:gd name="T1" fmla="*/ 36 h 71"/>
                  <a:gd name="T2" fmla="*/ 25 w 106"/>
                  <a:gd name="T3" fmla="*/ 1 h 71"/>
                  <a:gd name="T4" fmla="*/ 40 w 106"/>
                  <a:gd name="T5" fmla="*/ 1 h 71"/>
                  <a:gd name="T6" fmla="*/ 66 w 106"/>
                  <a:gd name="T7" fmla="*/ 23 h 71"/>
                  <a:gd name="T8" fmla="*/ 72 w 106"/>
                  <a:gd name="T9" fmla="*/ 39 h 71"/>
                  <a:gd name="T10" fmla="*/ 87 w 106"/>
                  <a:gd name="T11" fmla="*/ 2 h 71"/>
                  <a:gd name="T12" fmla="*/ 97 w 106"/>
                  <a:gd name="T13" fmla="*/ 0 h 71"/>
                  <a:gd name="T14" fmla="*/ 106 w 106"/>
                  <a:gd name="T15" fmla="*/ 1 h 71"/>
                  <a:gd name="T16" fmla="*/ 84 w 106"/>
                  <a:gd name="T17" fmla="*/ 67 h 71"/>
                  <a:gd name="T18" fmla="*/ 67 w 106"/>
                  <a:gd name="T19" fmla="*/ 71 h 71"/>
                  <a:gd name="T20" fmla="*/ 40 w 106"/>
                  <a:gd name="T21" fmla="*/ 47 h 71"/>
                  <a:gd name="T22" fmla="*/ 34 w 106"/>
                  <a:gd name="T23" fmla="*/ 32 h 71"/>
                  <a:gd name="T24" fmla="*/ 26 w 106"/>
                  <a:gd name="T25" fmla="*/ 51 h 71"/>
                  <a:gd name="T26" fmla="*/ 20 w 106"/>
                  <a:gd name="T27" fmla="*/ 70 h 71"/>
                  <a:gd name="T28" fmla="*/ 10 w 106"/>
                  <a:gd name="T29" fmla="*/ 70 h 71"/>
                  <a:gd name="T30" fmla="*/ 0 w 106"/>
                  <a:gd name="T31" fmla="*/ 71 h 71"/>
                  <a:gd name="T32" fmla="*/ 13 w 106"/>
                  <a:gd name="T33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6" h="71">
                    <a:moveTo>
                      <a:pt x="13" y="36"/>
                    </a:moveTo>
                    <a:cubicBezTo>
                      <a:pt x="25" y="1"/>
                      <a:pt x="25" y="1"/>
                      <a:pt x="25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57" y="0"/>
                      <a:pt x="59" y="1"/>
                      <a:pt x="66" y="23"/>
                    </a:cubicBezTo>
                    <a:cubicBezTo>
                      <a:pt x="68" y="31"/>
                      <a:pt x="71" y="38"/>
                      <a:pt x="72" y="39"/>
                    </a:cubicBezTo>
                    <a:cubicBezTo>
                      <a:pt x="74" y="41"/>
                      <a:pt x="87" y="7"/>
                      <a:pt x="87" y="2"/>
                    </a:cubicBezTo>
                    <a:cubicBezTo>
                      <a:pt x="87" y="1"/>
                      <a:pt x="91" y="0"/>
                      <a:pt x="97" y="0"/>
                    </a:cubicBezTo>
                    <a:cubicBezTo>
                      <a:pt x="102" y="0"/>
                      <a:pt x="106" y="1"/>
                      <a:pt x="106" y="1"/>
                    </a:cubicBezTo>
                    <a:cubicBezTo>
                      <a:pt x="106" y="2"/>
                      <a:pt x="86" y="61"/>
                      <a:pt x="84" y="67"/>
                    </a:cubicBezTo>
                    <a:cubicBezTo>
                      <a:pt x="83" y="70"/>
                      <a:pt x="80" y="71"/>
                      <a:pt x="67" y="71"/>
                    </a:cubicBezTo>
                    <a:cubicBezTo>
                      <a:pt x="49" y="71"/>
                      <a:pt x="48" y="70"/>
                      <a:pt x="40" y="47"/>
                    </a:cubicBezTo>
                    <a:cubicBezTo>
                      <a:pt x="38" y="39"/>
                      <a:pt x="35" y="32"/>
                      <a:pt x="34" y="32"/>
                    </a:cubicBezTo>
                    <a:cubicBezTo>
                      <a:pt x="33" y="32"/>
                      <a:pt x="30" y="41"/>
                      <a:pt x="26" y="51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13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>
                <a:off x="-525394" y="3175899"/>
                <a:ext cx="305516" cy="232872"/>
              </a:xfrm>
              <a:custGeom>
                <a:avLst/>
                <a:gdLst>
                  <a:gd name="T0" fmla="*/ 121 w 250"/>
                  <a:gd name="T1" fmla="*/ 187 h 190"/>
                  <a:gd name="T2" fmla="*/ 30 w 250"/>
                  <a:gd name="T3" fmla="*/ 131 h 190"/>
                  <a:gd name="T4" fmla="*/ 1 w 250"/>
                  <a:gd name="T5" fmla="*/ 65 h 190"/>
                  <a:gd name="T6" fmla="*/ 0 w 250"/>
                  <a:gd name="T7" fmla="*/ 59 h 190"/>
                  <a:gd name="T8" fmla="*/ 27 w 250"/>
                  <a:gd name="T9" fmla="*/ 60 h 190"/>
                  <a:gd name="T10" fmla="*/ 54 w 250"/>
                  <a:gd name="T11" fmla="*/ 60 h 190"/>
                  <a:gd name="T12" fmla="*/ 65 w 250"/>
                  <a:gd name="T13" fmla="*/ 30 h 190"/>
                  <a:gd name="T14" fmla="*/ 75 w 250"/>
                  <a:gd name="T15" fmla="*/ 0 h 190"/>
                  <a:gd name="T16" fmla="*/ 86 w 250"/>
                  <a:gd name="T17" fmla="*/ 0 h 190"/>
                  <a:gd name="T18" fmla="*/ 98 w 250"/>
                  <a:gd name="T19" fmla="*/ 0 h 190"/>
                  <a:gd name="T20" fmla="*/ 76 w 250"/>
                  <a:gd name="T21" fmla="*/ 65 h 190"/>
                  <a:gd name="T22" fmla="*/ 55 w 250"/>
                  <a:gd name="T23" fmla="*/ 133 h 190"/>
                  <a:gd name="T24" fmla="*/ 60 w 250"/>
                  <a:gd name="T25" fmla="*/ 144 h 190"/>
                  <a:gd name="T26" fmla="*/ 66 w 250"/>
                  <a:gd name="T27" fmla="*/ 149 h 190"/>
                  <a:gd name="T28" fmla="*/ 158 w 250"/>
                  <a:gd name="T29" fmla="*/ 149 h 190"/>
                  <a:gd name="T30" fmla="*/ 250 w 250"/>
                  <a:gd name="T31" fmla="*/ 149 h 190"/>
                  <a:gd name="T32" fmla="*/ 241 w 250"/>
                  <a:gd name="T33" fmla="*/ 156 h 190"/>
                  <a:gd name="T34" fmla="*/ 183 w 250"/>
                  <a:gd name="T35" fmla="*/ 185 h 190"/>
                  <a:gd name="T36" fmla="*/ 121 w 250"/>
                  <a:gd name="T37" fmla="*/ 18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" h="190">
                    <a:moveTo>
                      <a:pt x="121" y="187"/>
                    </a:moveTo>
                    <a:cubicBezTo>
                      <a:pt x="85" y="180"/>
                      <a:pt x="52" y="160"/>
                      <a:pt x="30" y="131"/>
                    </a:cubicBezTo>
                    <a:cubicBezTo>
                      <a:pt x="15" y="110"/>
                      <a:pt x="7" y="93"/>
                      <a:pt x="1" y="6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3" y="0"/>
                      <a:pt x="98" y="0"/>
                      <a:pt x="98" y="0"/>
                    </a:cubicBezTo>
                    <a:cubicBezTo>
                      <a:pt x="98" y="1"/>
                      <a:pt x="88" y="30"/>
                      <a:pt x="76" y="65"/>
                    </a:cubicBezTo>
                    <a:cubicBezTo>
                      <a:pt x="65" y="100"/>
                      <a:pt x="55" y="131"/>
                      <a:pt x="55" y="133"/>
                    </a:cubicBezTo>
                    <a:cubicBezTo>
                      <a:pt x="55" y="136"/>
                      <a:pt x="57" y="141"/>
                      <a:pt x="60" y="144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158" y="149"/>
                      <a:pt x="158" y="149"/>
                      <a:pt x="158" y="149"/>
                    </a:cubicBezTo>
                    <a:cubicBezTo>
                      <a:pt x="250" y="149"/>
                      <a:pt x="250" y="149"/>
                      <a:pt x="250" y="149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28" y="168"/>
                      <a:pt x="202" y="180"/>
                      <a:pt x="183" y="185"/>
                    </a:cubicBezTo>
                    <a:cubicBezTo>
                      <a:pt x="164" y="189"/>
                      <a:pt x="138" y="190"/>
                      <a:pt x="121" y="187"/>
                    </a:cubicBezTo>
                    <a:close/>
                  </a:path>
                </a:pathLst>
              </a:custGeom>
              <a:solidFill>
                <a:srgbClr val="E7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15"/>
              <p:cNvSpPr>
                <a:spLocks noEditPoints="1"/>
              </p:cNvSpPr>
              <p:nvPr/>
            </p:nvSpPr>
            <p:spPr bwMode="auto">
              <a:xfrm>
                <a:off x="-423899" y="3040400"/>
                <a:ext cx="267391" cy="241116"/>
              </a:xfrm>
              <a:custGeom>
                <a:avLst/>
                <a:gdLst>
                  <a:gd name="T0" fmla="*/ 60 w 219"/>
                  <a:gd name="T1" fmla="*/ 0 h 197"/>
                  <a:gd name="T2" fmla="*/ 38 w 219"/>
                  <a:gd name="T3" fmla="*/ 2 h 197"/>
                  <a:gd name="T4" fmla="*/ 26 w 219"/>
                  <a:gd name="T5" fmla="*/ 4 h 197"/>
                  <a:gd name="T6" fmla="*/ 14 w 219"/>
                  <a:gd name="T7" fmla="*/ 43 h 197"/>
                  <a:gd name="T8" fmla="*/ 0 w 219"/>
                  <a:gd name="T9" fmla="*/ 85 h 197"/>
                  <a:gd name="T10" fmla="*/ 12 w 219"/>
                  <a:gd name="T11" fmla="*/ 87 h 197"/>
                  <a:gd name="T12" fmla="*/ 24 w 219"/>
                  <a:gd name="T13" fmla="*/ 86 h 197"/>
                  <a:gd name="T14" fmla="*/ 31 w 219"/>
                  <a:gd name="T15" fmla="*/ 64 h 197"/>
                  <a:gd name="T16" fmla="*/ 38 w 219"/>
                  <a:gd name="T17" fmla="*/ 43 h 197"/>
                  <a:gd name="T18" fmla="*/ 66 w 219"/>
                  <a:gd name="T19" fmla="*/ 43 h 197"/>
                  <a:gd name="T20" fmla="*/ 93 w 219"/>
                  <a:gd name="T21" fmla="*/ 44 h 197"/>
                  <a:gd name="T22" fmla="*/ 72 w 219"/>
                  <a:gd name="T23" fmla="*/ 111 h 197"/>
                  <a:gd name="T24" fmla="*/ 51 w 219"/>
                  <a:gd name="T25" fmla="*/ 183 h 197"/>
                  <a:gd name="T26" fmla="*/ 97 w 219"/>
                  <a:gd name="T27" fmla="*/ 196 h 197"/>
                  <a:gd name="T28" fmla="*/ 172 w 219"/>
                  <a:gd name="T29" fmla="*/ 197 h 197"/>
                  <a:gd name="T30" fmla="*/ 207 w 219"/>
                  <a:gd name="T31" fmla="*/ 197 h 197"/>
                  <a:gd name="T32" fmla="*/ 210 w 219"/>
                  <a:gd name="T33" fmla="*/ 187 h 197"/>
                  <a:gd name="T34" fmla="*/ 214 w 219"/>
                  <a:gd name="T35" fmla="*/ 160 h 197"/>
                  <a:gd name="T36" fmla="*/ 112 w 219"/>
                  <a:gd name="T37" fmla="*/ 7 h 197"/>
                  <a:gd name="T38" fmla="*/ 60 w 219"/>
                  <a:gd name="T39" fmla="*/ 0 h 197"/>
                  <a:gd name="T40" fmla="*/ 115 w 219"/>
                  <a:gd name="T41" fmla="*/ 43 h 197"/>
                  <a:gd name="T42" fmla="*/ 143 w 219"/>
                  <a:gd name="T43" fmla="*/ 43 h 197"/>
                  <a:gd name="T44" fmla="*/ 170 w 219"/>
                  <a:gd name="T45" fmla="*/ 44 h 197"/>
                  <a:gd name="T46" fmla="*/ 167 w 219"/>
                  <a:gd name="T47" fmla="*/ 55 h 197"/>
                  <a:gd name="T48" fmla="*/ 164 w 219"/>
                  <a:gd name="T49" fmla="*/ 65 h 197"/>
                  <a:gd name="T50" fmla="*/ 136 w 219"/>
                  <a:gd name="T51" fmla="*/ 66 h 197"/>
                  <a:gd name="T52" fmla="*/ 108 w 219"/>
                  <a:gd name="T53" fmla="*/ 64 h 197"/>
                  <a:gd name="T54" fmla="*/ 112 w 219"/>
                  <a:gd name="T55" fmla="*/ 53 h 197"/>
                  <a:gd name="T56" fmla="*/ 115 w 219"/>
                  <a:gd name="T57" fmla="*/ 43 h 197"/>
                  <a:gd name="T58" fmla="*/ 101 w 219"/>
                  <a:gd name="T59" fmla="*/ 87 h 197"/>
                  <a:gd name="T60" fmla="*/ 128 w 219"/>
                  <a:gd name="T61" fmla="*/ 87 h 197"/>
                  <a:gd name="T62" fmla="*/ 155 w 219"/>
                  <a:gd name="T63" fmla="*/ 90 h 197"/>
                  <a:gd name="T64" fmla="*/ 141 w 219"/>
                  <a:gd name="T65" fmla="*/ 135 h 197"/>
                  <a:gd name="T66" fmla="*/ 127 w 219"/>
                  <a:gd name="T67" fmla="*/ 178 h 197"/>
                  <a:gd name="T68" fmla="*/ 99 w 219"/>
                  <a:gd name="T69" fmla="*/ 178 h 197"/>
                  <a:gd name="T70" fmla="*/ 72 w 219"/>
                  <a:gd name="T71" fmla="*/ 176 h 197"/>
                  <a:gd name="T72" fmla="*/ 87 w 219"/>
                  <a:gd name="T73" fmla="*/ 130 h 197"/>
                  <a:gd name="T74" fmla="*/ 101 w 219"/>
                  <a:gd name="T75" fmla="*/ 8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9" h="197">
                    <a:moveTo>
                      <a:pt x="60" y="0"/>
                    </a:moveTo>
                    <a:cubicBezTo>
                      <a:pt x="52" y="0"/>
                      <a:pt x="44" y="1"/>
                      <a:pt x="38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7" y="65"/>
                      <a:pt x="1" y="83"/>
                      <a:pt x="0" y="85"/>
                    </a:cubicBezTo>
                    <a:cubicBezTo>
                      <a:pt x="0" y="87"/>
                      <a:pt x="2" y="87"/>
                      <a:pt x="12" y="87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81" y="43"/>
                      <a:pt x="93" y="43"/>
                      <a:pt x="93" y="44"/>
                    </a:cubicBezTo>
                    <a:cubicBezTo>
                      <a:pt x="93" y="45"/>
                      <a:pt x="84" y="75"/>
                      <a:pt x="72" y="111"/>
                    </a:cubicBezTo>
                    <a:cubicBezTo>
                      <a:pt x="60" y="147"/>
                      <a:pt x="51" y="179"/>
                      <a:pt x="51" y="183"/>
                    </a:cubicBezTo>
                    <a:cubicBezTo>
                      <a:pt x="51" y="195"/>
                      <a:pt x="52" y="196"/>
                      <a:pt x="97" y="196"/>
                    </a:cubicBezTo>
                    <a:cubicBezTo>
                      <a:pt x="119" y="197"/>
                      <a:pt x="153" y="197"/>
                      <a:pt x="172" y="197"/>
                    </a:cubicBezTo>
                    <a:cubicBezTo>
                      <a:pt x="207" y="197"/>
                      <a:pt x="207" y="197"/>
                      <a:pt x="207" y="197"/>
                    </a:cubicBezTo>
                    <a:cubicBezTo>
                      <a:pt x="210" y="187"/>
                      <a:pt x="210" y="187"/>
                      <a:pt x="210" y="187"/>
                    </a:cubicBezTo>
                    <a:cubicBezTo>
                      <a:pt x="212" y="182"/>
                      <a:pt x="213" y="170"/>
                      <a:pt x="214" y="160"/>
                    </a:cubicBezTo>
                    <a:cubicBezTo>
                      <a:pt x="219" y="93"/>
                      <a:pt x="177" y="30"/>
                      <a:pt x="112" y="7"/>
                    </a:cubicBezTo>
                    <a:cubicBezTo>
                      <a:pt x="99" y="3"/>
                      <a:pt x="78" y="0"/>
                      <a:pt x="60" y="0"/>
                    </a:cubicBezTo>
                    <a:close/>
                    <a:moveTo>
                      <a:pt x="115" y="43"/>
                    </a:moveTo>
                    <a:cubicBezTo>
                      <a:pt x="143" y="43"/>
                      <a:pt x="143" y="43"/>
                      <a:pt x="143" y="43"/>
                    </a:cubicBezTo>
                    <a:cubicBezTo>
                      <a:pt x="158" y="43"/>
                      <a:pt x="170" y="43"/>
                      <a:pt x="170" y="44"/>
                    </a:cubicBezTo>
                    <a:cubicBezTo>
                      <a:pt x="170" y="45"/>
                      <a:pt x="169" y="50"/>
                      <a:pt x="167" y="5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21" y="66"/>
                      <a:pt x="108" y="65"/>
                      <a:pt x="108" y="64"/>
                    </a:cubicBezTo>
                    <a:cubicBezTo>
                      <a:pt x="108" y="63"/>
                      <a:pt x="110" y="58"/>
                      <a:pt x="112" y="53"/>
                    </a:cubicBezTo>
                    <a:lnTo>
                      <a:pt x="115" y="43"/>
                    </a:lnTo>
                    <a:close/>
                    <a:moveTo>
                      <a:pt x="101" y="87"/>
                    </a:moveTo>
                    <a:cubicBezTo>
                      <a:pt x="128" y="87"/>
                      <a:pt x="128" y="87"/>
                      <a:pt x="128" y="87"/>
                    </a:cubicBezTo>
                    <a:cubicBezTo>
                      <a:pt x="148" y="87"/>
                      <a:pt x="155" y="88"/>
                      <a:pt x="155" y="90"/>
                    </a:cubicBezTo>
                    <a:cubicBezTo>
                      <a:pt x="155" y="91"/>
                      <a:pt x="149" y="112"/>
                      <a:pt x="141" y="135"/>
                    </a:cubicBezTo>
                    <a:cubicBezTo>
                      <a:pt x="127" y="178"/>
                      <a:pt x="127" y="178"/>
                      <a:pt x="127" y="178"/>
                    </a:cubicBezTo>
                    <a:cubicBezTo>
                      <a:pt x="99" y="178"/>
                      <a:pt x="99" y="178"/>
                      <a:pt x="99" y="178"/>
                    </a:cubicBezTo>
                    <a:cubicBezTo>
                      <a:pt x="79" y="179"/>
                      <a:pt x="72" y="178"/>
                      <a:pt x="72" y="176"/>
                    </a:cubicBezTo>
                    <a:cubicBezTo>
                      <a:pt x="72" y="175"/>
                      <a:pt x="79" y="154"/>
                      <a:pt x="87" y="130"/>
                    </a:cubicBezTo>
                    <a:lnTo>
                      <a:pt x="101" y="87"/>
                    </a:lnTo>
                    <a:close/>
                  </a:path>
                </a:pathLst>
              </a:custGeom>
              <a:solidFill>
                <a:srgbClr val="E7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>
                <a:off x="-525394" y="3102740"/>
                <a:ext cx="41732" cy="137044"/>
              </a:xfrm>
              <a:custGeom>
                <a:avLst/>
                <a:gdLst>
                  <a:gd name="T0" fmla="*/ 0 w 34"/>
                  <a:gd name="T1" fmla="*/ 95 h 112"/>
                  <a:gd name="T2" fmla="*/ 15 w 34"/>
                  <a:gd name="T3" fmla="*/ 31 h 112"/>
                  <a:gd name="T4" fmla="*/ 34 w 34"/>
                  <a:gd name="T5" fmla="*/ 3 h 112"/>
                  <a:gd name="T6" fmla="*/ 17 w 34"/>
                  <a:gd name="T7" fmla="*/ 59 h 112"/>
                  <a:gd name="T8" fmla="*/ 0 w 34"/>
                  <a:gd name="T9" fmla="*/ 112 h 112"/>
                  <a:gd name="T10" fmla="*/ 0 w 34"/>
                  <a:gd name="T11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12">
                    <a:moveTo>
                      <a:pt x="0" y="95"/>
                    </a:moveTo>
                    <a:cubicBezTo>
                      <a:pt x="0" y="73"/>
                      <a:pt x="5" y="51"/>
                      <a:pt x="15" y="31"/>
                    </a:cubicBezTo>
                    <a:cubicBezTo>
                      <a:pt x="23" y="16"/>
                      <a:pt x="34" y="0"/>
                      <a:pt x="34" y="3"/>
                    </a:cubicBezTo>
                    <a:cubicBezTo>
                      <a:pt x="34" y="5"/>
                      <a:pt x="26" y="29"/>
                      <a:pt x="17" y="59"/>
                    </a:cubicBezTo>
                    <a:cubicBezTo>
                      <a:pt x="0" y="112"/>
                      <a:pt x="0" y="112"/>
                      <a:pt x="0" y="112"/>
                    </a:cubicBez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E7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1898" kern="0">
                  <a:solidFill>
                    <a:srgbClr val="1D1D1A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4" name="12nm FFC"/>
          <p:cNvSpPr txBox="1"/>
          <p:nvPr/>
        </p:nvSpPr>
        <p:spPr>
          <a:xfrm>
            <a:off x="10101715" y="4985973"/>
            <a:ext cx="1955422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200+ TOPS 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200W+</a:t>
            </a:r>
            <a:endParaRPr lang="zh-CN" altLang="en-US" sz="12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12nm FFC"/>
          <p:cNvSpPr txBox="1"/>
          <p:nvPr/>
        </p:nvSpPr>
        <p:spPr>
          <a:xfrm>
            <a:off x="9971805" y="5215113"/>
            <a:ext cx="1693910" cy="1990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t">
            <a:spAutoFit/>
          </a:bodyPr>
          <a:lstStyle>
            <a:lvl1pPr algn="r" defTabSz="903164">
              <a:lnSpc>
                <a:spcPct val="80000"/>
              </a:lnSpc>
              <a:spcBef>
                <a:spcPts val="400"/>
              </a:spcBef>
              <a:defRPr sz="2800" b="0"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l"/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数据中心</a:t>
            </a:r>
            <a:r>
              <a:rPr 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…</a:t>
            </a:r>
          </a:p>
        </p:txBody>
      </p:sp>
      <p:sp>
        <p:nvSpPr>
          <p:cNvPr id="56" name="矩形 55"/>
          <p:cNvSpPr/>
          <p:nvPr/>
        </p:nvSpPr>
        <p:spPr>
          <a:xfrm>
            <a:off x="4801806" y="2974787"/>
            <a:ext cx="5335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7824">
              <a:defRPr sz="2800">
                <a:solidFill>
                  <a:srgbClr val="EE220C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计算加速库、芯片算子库和高度自动化的算子开发工具</a:t>
            </a:r>
            <a:endParaRPr lang="en-US" altLang="zh-CN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圆角矩形 190">
            <a:extLst>
              <a:ext uri="{FF2B5EF4-FFF2-40B4-BE49-F238E27FC236}">
                <a16:creationId xmlns:a16="http://schemas.microsoft.com/office/drawing/2014/main" id="{EE624918-9D5A-4388-B515-6167BC64B0F8}"/>
              </a:ext>
            </a:extLst>
          </p:cNvPr>
          <p:cNvSpPr/>
          <p:nvPr/>
        </p:nvSpPr>
        <p:spPr>
          <a:xfrm>
            <a:off x="2877681" y="2401960"/>
            <a:ext cx="1270151" cy="320724"/>
          </a:xfrm>
          <a:prstGeom prst="roundRect">
            <a:avLst/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b="1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MindSpore</a:t>
            </a:r>
          </a:p>
        </p:txBody>
      </p:sp>
      <p:sp>
        <p:nvSpPr>
          <p:cNvPr id="58" name="圆角矩形 191">
            <a:extLst>
              <a:ext uri="{FF2B5EF4-FFF2-40B4-BE49-F238E27FC236}">
                <a16:creationId xmlns:a16="http://schemas.microsoft.com/office/drawing/2014/main" id="{A9E6AF90-B4BF-4108-9EC2-009FB0D85961}"/>
              </a:ext>
            </a:extLst>
          </p:cNvPr>
          <p:cNvSpPr/>
          <p:nvPr/>
        </p:nvSpPr>
        <p:spPr>
          <a:xfrm>
            <a:off x="4210059" y="2401960"/>
            <a:ext cx="844796" cy="320724"/>
          </a:xfrm>
          <a:prstGeom prst="roundRect">
            <a:avLst/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TensorFlow</a:t>
            </a:r>
            <a:endParaRPr lang="en-US" altLang="zh-CN" sz="900" dirty="0">
              <a:solidFill>
                <a:srgbClr val="1D1D1A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9" name="圆角矩形 192">
            <a:extLst>
              <a:ext uri="{FF2B5EF4-FFF2-40B4-BE49-F238E27FC236}">
                <a16:creationId xmlns:a16="http://schemas.microsoft.com/office/drawing/2014/main" id="{453E6A7A-7236-4AA4-906E-DDB2C64D30D1}"/>
              </a:ext>
            </a:extLst>
          </p:cNvPr>
          <p:cNvSpPr/>
          <p:nvPr/>
        </p:nvSpPr>
        <p:spPr>
          <a:xfrm>
            <a:off x="5133887" y="2401960"/>
            <a:ext cx="722666" cy="320724"/>
          </a:xfrm>
          <a:prstGeom prst="roundRect">
            <a:avLst/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PyTorch</a:t>
            </a:r>
            <a:endParaRPr lang="en-US" altLang="zh-CN" sz="900" dirty="0">
              <a:solidFill>
                <a:srgbClr val="1D1D1A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0" name="圆角矩形 192">
            <a:extLst>
              <a:ext uri="{FF2B5EF4-FFF2-40B4-BE49-F238E27FC236}">
                <a16:creationId xmlns:a16="http://schemas.microsoft.com/office/drawing/2014/main" id="{8E7FE9E1-3B96-4BE3-8D86-BEFD2838AAC0}"/>
              </a:ext>
            </a:extLst>
          </p:cNvPr>
          <p:cNvSpPr/>
          <p:nvPr/>
        </p:nvSpPr>
        <p:spPr>
          <a:xfrm>
            <a:off x="5933987" y="2401960"/>
            <a:ext cx="918820" cy="320724"/>
          </a:xfrm>
          <a:prstGeom prst="roundRect">
            <a:avLst/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PaddlePaddle</a:t>
            </a:r>
            <a:endParaRPr lang="en-US" altLang="zh-CN" sz="900" dirty="0">
              <a:solidFill>
                <a:srgbClr val="1D1D1A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1" name="圆角矩形 192">
            <a:extLst>
              <a:ext uri="{FF2B5EF4-FFF2-40B4-BE49-F238E27FC236}">
                <a16:creationId xmlns:a16="http://schemas.microsoft.com/office/drawing/2014/main" id="{D5C4F622-C1D6-42D7-B9F5-ABCCF23E65EF}"/>
              </a:ext>
            </a:extLst>
          </p:cNvPr>
          <p:cNvSpPr/>
          <p:nvPr/>
        </p:nvSpPr>
        <p:spPr>
          <a:xfrm>
            <a:off x="6930241" y="2401960"/>
            <a:ext cx="539212" cy="320724"/>
          </a:xfrm>
          <a:prstGeom prst="roundRect">
            <a:avLst/>
          </a:prstGeom>
          <a:noFill/>
          <a:ln w="1270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…</a:t>
            </a:r>
          </a:p>
        </p:txBody>
      </p:sp>
      <p:sp>
        <p:nvSpPr>
          <p:cNvPr id="62" name="圆角矩形 181">
            <a:extLst>
              <a:ext uri="{FF2B5EF4-FFF2-40B4-BE49-F238E27FC236}">
                <a16:creationId xmlns:a16="http://schemas.microsoft.com/office/drawing/2014/main" id="{949BDAF8-5D28-4C72-9D1C-DA622A5A7F86}"/>
              </a:ext>
            </a:extLst>
          </p:cNvPr>
          <p:cNvSpPr/>
          <p:nvPr/>
        </p:nvSpPr>
        <p:spPr>
          <a:xfrm>
            <a:off x="4024680" y="1416739"/>
            <a:ext cx="3439526" cy="306891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b="1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ModelArts</a:t>
            </a:r>
            <a:endParaRPr lang="en-US" altLang="zh-CN" sz="1600" b="1" dirty="0">
              <a:solidFill>
                <a:srgbClr val="1D1D1A"/>
              </a:solidFill>
              <a:latin typeface="微软雅黑" panose="020B0503020204020204" pitchFamily="34" charset="-122"/>
              <a:ea typeface="黑体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3" name="圆角矩形 182">
            <a:extLst>
              <a:ext uri="{FF2B5EF4-FFF2-40B4-BE49-F238E27FC236}">
                <a16:creationId xmlns:a16="http://schemas.microsoft.com/office/drawing/2014/main" id="{88B75910-4868-43A0-A9C7-297DB3444C20}"/>
              </a:ext>
            </a:extLst>
          </p:cNvPr>
          <p:cNvSpPr/>
          <p:nvPr/>
        </p:nvSpPr>
        <p:spPr>
          <a:xfrm>
            <a:off x="4024679" y="1092528"/>
            <a:ext cx="846941" cy="287171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General APIs</a:t>
            </a:r>
          </a:p>
        </p:txBody>
      </p:sp>
      <p:sp>
        <p:nvSpPr>
          <p:cNvPr id="64" name="圆角矩形 183">
            <a:extLst>
              <a:ext uri="{FF2B5EF4-FFF2-40B4-BE49-F238E27FC236}">
                <a16:creationId xmlns:a16="http://schemas.microsoft.com/office/drawing/2014/main" id="{FB245E9B-C82E-4C0C-A018-801637D417B1}"/>
              </a:ext>
            </a:extLst>
          </p:cNvPr>
          <p:cNvSpPr/>
          <p:nvPr/>
        </p:nvSpPr>
        <p:spPr>
          <a:xfrm>
            <a:off x="4901422" y="1092528"/>
            <a:ext cx="944184" cy="287171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Advanced APIs</a:t>
            </a:r>
          </a:p>
        </p:txBody>
      </p:sp>
      <p:sp>
        <p:nvSpPr>
          <p:cNvPr id="65" name="圆角矩形 184">
            <a:extLst>
              <a:ext uri="{FF2B5EF4-FFF2-40B4-BE49-F238E27FC236}">
                <a16:creationId xmlns:a16="http://schemas.microsoft.com/office/drawing/2014/main" id="{8C078DF7-5C4A-49DD-8B29-85A0EF8BF9E4}"/>
              </a:ext>
            </a:extLst>
          </p:cNvPr>
          <p:cNvSpPr/>
          <p:nvPr/>
        </p:nvSpPr>
        <p:spPr>
          <a:xfrm>
            <a:off x="5896187" y="1092528"/>
            <a:ext cx="1568018" cy="287171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Pre-integrated Solutions</a:t>
            </a:r>
          </a:p>
        </p:txBody>
      </p:sp>
      <p:sp>
        <p:nvSpPr>
          <p:cNvPr id="66" name="圆角矩形 116">
            <a:extLst>
              <a:ext uri="{FF2B5EF4-FFF2-40B4-BE49-F238E27FC236}">
                <a16:creationId xmlns:a16="http://schemas.microsoft.com/office/drawing/2014/main" id="{E8FBCFA5-75D0-4C43-A38A-5F19AEEC4ED5}"/>
              </a:ext>
            </a:extLst>
          </p:cNvPr>
          <p:cNvSpPr/>
          <p:nvPr/>
        </p:nvSpPr>
        <p:spPr>
          <a:xfrm>
            <a:off x="2908386" y="1440218"/>
            <a:ext cx="894395" cy="293197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HiAI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 Engine</a:t>
            </a:r>
          </a:p>
        </p:txBody>
      </p:sp>
      <p:sp>
        <p:nvSpPr>
          <p:cNvPr id="67" name="圆角矩形 117">
            <a:extLst>
              <a:ext uri="{FF2B5EF4-FFF2-40B4-BE49-F238E27FC236}">
                <a16:creationId xmlns:a16="http://schemas.microsoft.com/office/drawing/2014/main" id="{808116B0-0290-4FE4-85DE-6014C3EA6A9E}"/>
              </a:ext>
            </a:extLst>
          </p:cNvPr>
          <p:cNvSpPr/>
          <p:nvPr/>
        </p:nvSpPr>
        <p:spPr>
          <a:xfrm>
            <a:off x="2908386" y="1092532"/>
            <a:ext cx="894395" cy="293197"/>
          </a:xfrm>
          <a:prstGeom prst="round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 err="1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HiAI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黑体" panose="02010609060101010101" pitchFamily="49" charset="-122"/>
                <a:sym typeface="微软雅黑" panose="020B0503020204020204" pitchFamily="34" charset="-122"/>
              </a:rPr>
              <a:t> Service</a:t>
            </a:r>
          </a:p>
        </p:txBody>
      </p:sp>
      <p:pic>
        <p:nvPicPr>
          <p:cNvPr id="68" name="Picture 2" descr="C:\Users\d00341849\AppData\Roaming\eSpace_Desktop\UserData\d00341849\imagefiles\originalImgfiles\7AC4E638-C4A4-485A-8812-C79DBC5CA425.jpg">
            <a:extLst>
              <a:ext uri="{FF2B5EF4-FFF2-40B4-BE49-F238E27FC236}">
                <a16:creationId xmlns:a16="http://schemas.microsoft.com/office/drawing/2014/main" id="{EFB79A9D-C48F-404F-81D1-23B7D98D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0" y="5601900"/>
            <a:ext cx="996567" cy="700089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69" name="Group 119">
            <a:extLst>
              <a:ext uri="{FF2B5EF4-FFF2-40B4-BE49-F238E27FC236}">
                <a16:creationId xmlns:a16="http://schemas.microsoft.com/office/drawing/2014/main" id="{4E4CDCD5-63EC-44F6-A780-559E69883AA2}"/>
              </a:ext>
            </a:extLst>
          </p:cNvPr>
          <p:cNvGrpSpPr/>
          <p:nvPr/>
        </p:nvGrpSpPr>
        <p:grpSpPr>
          <a:xfrm>
            <a:off x="8750259" y="5682227"/>
            <a:ext cx="578169" cy="569506"/>
            <a:chOff x="5154290" y="1948220"/>
            <a:chExt cx="1222310" cy="1093534"/>
          </a:xfrm>
          <a:effectLst>
            <a:reflection blurRad="25400" stA="37000" endPos="24000" dir="5400000" sy="-100000" algn="bl" rotWithShape="0"/>
          </a:effectLst>
        </p:grpSpPr>
        <p:grpSp>
          <p:nvGrpSpPr>
            <p:cNvPr id="70" name="Group 120">
              <a:extLst>
                <a:ext uri="{FF2B5EF4-FFF2-40B4-BE49-F238E27FC236}">
                  <a16:creationId xmlns:a16="http://schemas.microsoft.com/office/drawing/2014/main" id="{C877A531-0700-4343-8E6D-B557635ED4F8}"/>
                </a:ext>
              </a:extLst>
            </p:cNvPr>
            <p:cNvGrpSpPr/>
            <p:nvPr/>
          </p:nvGrpSpPr>
          <p:grpSpPr>
            <a:xfrm>
              <a:off x="5154290" y="1948220"/>
              <a:ext cx="1222310" cy="1093534"/>
              <a:chOff x="6066625" y="2062882"/>
              <a:chExt cx="869841" cy="833600"/>
            </a:xfrm>
          </p:grpSpPr>
          <p:sp>
            <p:nvSpPr>
              <p:cNvPr id="72" name="矩形">
                <a:extLst>
                  <a:ext uri="{FF2B5EF4-FFF2-40B4-BE49-F238E27FC236}">
                    <a16:creationId xmlns:a16="http://schemas.microsoft.com/office/drawing/2014/main" id="{84225DE4-EC70-4A06-A879-5541BD9F318B}"/>
                  </a:ext>
                </a:extLst>
              </p:cNvPr>
              <p:cNvSpPr/>
              <p:nvPr/>
            </p:nvSpPr>
            <p:spPr>
              <a:xfrm>
                <a:off x="6066625" y="2062882"/>
                <a:ext cx="869841" cy="833600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/>
                  </a:gs>
                  <a:gs pos="100000">
                    <a:srgbClr val="434343"/>
                  </a:gs>
                </a:gsLst>
                <a:lin ang="2606235" scaled="0"/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7629" tIns="37629" rIns="37629" bIns="37629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2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73" name="矩形">
                <a:extLst>
                  <a:ext uri="{FF2B5EF4-FFF2-40B4-BE49-F238E27FC236}">
                    <a16:creationId xmlns:a16="http://schemas.microsoft.com/office/drawing/2014/main" id="{C5AB2D8F-FA7A-4827-84C6-64A12BAB5F57}"/>
                  </a:ext>
                </a:extLst>
              </p:cNvPr>
              <p:cNvSpPr/>
              <p:nvPr/>
            </p:nvSpPr>
            <p:spPr>
              <a:xfrm>
                <a:off x="6170194" y="2163046"/>
                <a:ext cx="664186" cy="636513"/>
              </a:xfrm>
              <a:prstGeom prst="rect">
                <a:avLst/>
              </a:prstGeom>
              <a:gradFill flip="none" rotWithShape="1">
                <a:gsLst>
                  <a:gs pos="40469">
                    <a:srgbClr val="3E3D3E"/>
                  </a:gs>
                  <a:gs pos="76437">
                    <a:srgbClr val="565656"/>
                  </a:gs>
                  <a:gs pos="100000">
                    <a:srgbClr val="6E6E6E"/>
                  </a:gs>
                </a:gsLst>
                <a:path path="shape">
                  <a:fillToRect l="-37827" t="129036" r="137827" b="-29036"/>
                </a:path>
              </a:gradFill>
              <a:ln w="3175" cap="flat">
                <a:noFill/>
                <a:miter lim="400000"/>
              </a:ln>
              <a:effectLst/>
            </p:spPr>
            <p:txBody>
              <a:bodyPr wrap="square" lIns="37629" tIns="37629" rIns="37629" bIns="37629" numCol="1" anchor="ctr">
                <a:noAutofit/>
              </a:bodyPr>
              <a:lstStyle/>
              <a:p>
                <a:pPr>
                  <a:defRPr sz="2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22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pic>
            <p:nvPicPr>
              <p:cNvPr id="74" name="image12.png" descr="image12.png">
                <a:extLst>
                  <a:ext uri="{FF2B5EF4-FFF2-40B4-BE49-F238E27FC236}">
                    <a16:creationId xmlns:a16="http://schemas.microsoft.com/office/drawing/2014/main" id="{C1C54268-96C7-47E2-B2B3-0F52A09E6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6085" r="6085"/>
              <a:stretch>
                <a:fillRect/>
              </a:stretch>
            </p:blipFill>
            <p:spPr>
              <a:xfrm>
                <a:off x="6269941" y="2290540"/>
                <a:ext cx="524746" cy="37832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75" name="图片 42">
                <a:extLst>
                  <a:ext uri="{FF2B5EF4-FFF2-40B4-BE49-F238E27FC236}">
                    <a16:creationId xmlns:a16="http://schemas.microsoft.com/office/drawing/2014/main" id="{2B6DC921-B9A3-4FF2-B82C-30CB19538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3396" t="44242" r="50410" b="30936"/>
              <a:stretch/>
            </p:blipFill>
            <p:spPr>
              <a:xfrm>
                <a:off x="6159619" y="2150880"/>
                <a:ext cx="682024" cy="655281"/>
              </a:xfrm>
              <a:prstGeom prst="rect">
                <a:avLst/>
              </a:prstGeom>
            </p:spPr>
          </p:pic>
        </p:grpSp>
        <p:pic>
          <p:nvPicPr>
            <p:cNvPr id="71" name="Picture 121">
              <a:extLst>
                <a:ext uri="{FF2B5EF4-FFF2-40B4-BE49-F238E27FC236}">
                  <a16:creationId xmlns:a16="http://schemas.microsoft.com/office/drawing/2014/main" id="{DE4F7FAE-B9CA-424E-AB02-F0C5238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6532" y="2067601"/>
              <a:ext cx="938229" cy="851442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32530FF-70D2-48BB-96D7-A77A309D2AEA}"/>
              </a:ext>
            </a:extLst>
          </p:cNvPr>
          <p:cNvGrpSpPr/>
          <p:nvPr/>
        </p:nvGrpSpPr>
        <p:grpSpPr>
          <a:xfrm>
            <a:off x="3786820" y="5722462"/>
            <a:ext cx="1265486" cy="605010"/>
            <a:chOff x="2258860" y="5513879"/>
            <a:chExt cx="1134061" cy="533856"/>
          </a:xfrm>
          <a:effectLst>
            <a:reflection blurRad="25400" stA="28000" endPos="25000" dir="5400000" sy="-100000" algn="bl" rotWithShape="0"/>
          </a:effectLst>
        </p:grpSpPr>
        <p:pic>
          <p:nvPicPr>
            <p:cNvPr id="77" name="Picture 86">
              <a:extLst>
                <a:ext uri="{FF2B5EF4-FFF2-40B4-BE49-F238E27FC236}">
                  <a16:creationId xmlns:a16="http://schemas.microsoft.com/office/drawing/2014/main" id="{39B4D9E0-95F5-45FB-A825-603B10C1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58860" y="5513879"/>
              <a:ext cx="546668" cy="533856"/>
            </a:xfrm>
            <a:prstGeom prst="rect">
              <a:avLst/>
            </a:prstGeom>
          </p:spPr>
        </p:pic>
        <p:sp>
          <p:nvSpPr>
            <p:cNvPr id="78" name="TextBox 89">
              <a:extLst>
                <a:ext uri="{FF2B5EF4-FFF2-40B4-BE49-F238E27FC236}">
                  <a16:creationId xmlns:a16="http://schemas.microsoft.com/office/drawing/2014/main" id="{91471F3A-BED7-4B2A-986F-D44D57BA2449}"/>
                </a:ext>
              </a:extLst>
            </p:cNvPr>
            <p:cNvSpPr txBox="1"/>
            <p:nvPr/>
          </p:nvSpPr>
          <p:spPr>
            <a:xfrm>
              <a:off x="2262583" y="5798432"/>
              <a:ext cx="571624" cy="22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800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Arial" panose="020B0604020202020204"/>
                  <a:ea typeface="宋体" panose="02010600030101010101" pitchFamily="2" charset="-122"/>
                </a:rPr>
                <a:t>Hi3796C</a:t>
              </a:r>
              <a:endParaRPr lang="zh-CN" altLang="en-US" sz="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" panose="020B0604020202020204"/>
                <a:ea typeface="宋体" panose="02010600030101010101" pitchFamily="2" charset="-122"/>
              </a:endParaRPr>
            </a:p>
          </p:txBody>
        </p:sp>
        <p:pic>
          <p:nvPicPr>
            <p:cNvPr id="79" name="Picture 93">
              <a:extLst>
                <a:ext uri="{FF2B5EF4-FFF2-40B4-BE49-F238E27FC236}">
                  <a16:creationId xmlns:a16="http://schemas.microsoft.com/office/drawing/2014/main" id="{9310F7C4-BA95-4138-A968-490234511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823" y="5587782"/>
              <a:ext cx="977098" cy="197682"/>
            </a:xfrm>
            <a:prstGeom prst="rect">
              <a:avLst/>
            </a:prstGeom>
          </p:spPr>
        </p:pic>
      </p:grpSp>
      <p:pic>
        <p:nvPicPr>
          <p:cNvPr id="80" name="Picture 83">
            <a:extLst>
              <a:ext uri="{FF2B5EF4-FFF2-40B4-BE49-F238E27FC236}">
                <a16:creationId xmlns:a16="http://schemas.microsoft.com/office/drawing/2014/main" id="{5E5F88F3-898D-4DD0-9AF2-E207FCF7C80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086"/>
          <a:stretch/>
        </p:blipFill>
        <p:spPr>
          <a:xfrm>
            <a:off x="2280315" y="5472155"/>
            <a:ext cx="1605680" cy="823583"/>
          </a:xfrm>
          <a:prstGeom prst="rect">
            <a:avLst/>
          </a:prstGeom>
          <a:effectLst>
            <a:outerShdw blurRad="50800" dist="50800" dir="4860000" sx="1000" sy="1000" algn="ctr" rotWithShape="0">
              <a:srgbClr val="000000"/>
            </a:outerShdw>
            <a:reflection blurRad="25400" stA="27000" endPos="28000" dir="5400000" sy="-100000" algn="bl" rotWithShape="0"/>
          </a:effectLst>
        </p:spPr>
      </p:pic>
      <p:pic>
        <p:nvPicPr>
          <p:cNvPr id="81" name="图片 80" descr="Logo MindSporeai_MARK_RGB_Logo_MS_RGB">
            <a:extLst>
              <a:ext uri="{FF2B5EF4-FFF2-40B4-BE49-F238E27FC236}">
                <a16:creationId xmlns:a16="http://schemas.microsoft.com/office/drawing/2014/main" id="{DD1654F1-FA8E-4F8A-8A46-3201FAB54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480" y="2604857"/>
            <a:ext cx="866942" cy="75971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E6062A7-D02B-4958-A32C-42DAE3C174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8" y="1493448"/>
            <a:ext cx="695997" cy="656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0" stA="58000" endPos="34000" dist="50800" dir="5400000" sy="-100000" algn="bl" rotWithShape="0"/>
          </a:effectLst>
        </p:spPr>
      </p:pic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15A3994-6B49-4473-BF58-FE852A122DFA}"/>
              </a:ext>
            </a:extLst>
          </p:cNvPr>
          <p:cNvCxnSpPr>
            <a:cxnSpLocks/>
          </p:cNvCxnSpPr>
          <p:nvPr/>
        </p:nvCxnSpPr>
        <p:spPr>
          <a:xfrm flipH="1">
            <a:off x="9860898" y="4931813"/>
            <a:ext cx="810853" cy="750414"/>
          </a:xfrm>
          <a:prstGeom prst="straightConnector1">
            <a:avLst/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15A3994-6B49-4473-BF58-FE852A122DF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7878398" y="4930514"/>
            <a:ext cx="1160946" cy="751713"/>
          </a:xfrm>
          <a:prstGeom prst="straightConnector1">
            <a:avLst/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15A3994-6B49-4473-BF58-FE852A122DFA}"/>
              </a:ext>
            </a:extLst>
          </p:cNvPr>
          <p:cNvCxnSpPr>
            <a:cxnSpLocks/>
          </p:cNvCxnSpPr>
          <p:nvPr/>
        </p:nvCxnSpPr>
        <p:spPr>
          <a:xfrm flipH="1">
            <a:off x="3217303" y="4934765"/>
            <a:ext cx="838634" cy="704124"/>
          </a:xfrm>
          <a:prstGeom prst="straightConnector1">
            <a:avLst/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15A3994-6B49-4473-BF58-FE852A122DF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070485" y="4948653"/>
            <a:ext cx="21346" cy="773809"/>
          </a:xfrm>
          <a:prstGeom prst="straightConnector1">
            <a:avLst/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  <p:cxnSp>
        <p:nvCxnSpPr>
          <p:cNvPr id="87" name="肘形连接符 83">
            <a:extLst>
              <a:ext uri="{FF2B5EF4-FFF2-40B4-BE49-F238E27FC236}">
                <a16:creationId xmlns:a16="http://schemas.microsoft.com/office/drawing/2014/main" id="{4DFE62DB-D262-4091-AD1C-FFDC19249712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1190817" y="2562321"/>
            <a:ext cx="1686865" cy="403055"/>
          </a:xfrm>
          <a:prstGeom prst="bentConnector3">
            <a:avLst/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  <p:cxnSp>
        <p:nvCxnSpPr>
          <p:cNvPr id="88" name="肘形连接符 83">
            <a:extLst>
              <a:ext uri="{FF2B5EF4-FFF2-40B4-BE49-F238E27FC236}">
                <a16:creationId xmlns:a16="http://schemas.microsoft.com/office/drawing/2014/main" id="{4DFE62DB-D262-4091-AD1C-FFDC192497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90816" y="1754482"/>
            <a:ext cx="3728032" cy="161636"/>
          </a:xfrm>
          <a:prstGeom prst="bentConnector3">
            <a:avLst>
              <a:gd name="adj1" fmla="val 36"/>
            </a:avLst>
          </a:prstGeom>
          <a:noFill/>
          <a:ln w="12700" cap="flat" cmpd="sng" algn="ctr">
            <a:solidFill>
              <a:srgbClr val="8DBFDB"/>
            </a:solidFill>
            <a:prstDash val="solid"/>
            <a:miter lim="800000"/>
            <a:headEnd type="oval" w="lg" len="lg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7760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7935" y="289748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CANN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层：</a:t>
            </a: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异构计算架构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30" y="818098"/>
            <a:ext cx="8907911" cy="537642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87642" y="1668379"/>
            <a:ext cx="7403432" cy="2991853"/>
          </a:xfrm>
          <a:prstGeom prst="roundRect">
            <a:avLst>
              <a:gd name="adj" fmla="val 3262"/>
            </a:avLst>
          </a:prstGeom>
          <a:solidFill>
            <a:srgbClr val="B4C7E7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芯片使能层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387642" y="4660232"/>
            <a:ext cx="7403432" cy="1571603"/>
          </a:xfrm>
          <a:prstGeom prst="roundRect">
            <a:avLst>
              <a:gd name="adj" fmla="val 3262"/>
            </a:avLst>
          </a:prstGeom>
          <a:solidFill>
            <a:srgbClr val="B4C7E7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计算资源层</a:t>
            </a:r>
          </a:p>
        </p:txBody>
      </p:sp>
    </p:spTree>
    <p:extLst>
      <p:ext uri="{BB962C8B-B14F-4D97-AF65-F5344CB8AC3E}">
        <p14:creationId xmlns:p14="http://schemas.microsoft.com/office/powerpoint/2010/main" val="13062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9"/>
          <a:stretch/>
        </p:blipFill>
        <p:spPr>
          <a:xfrm>
            <a:off x="6687127" y="0"/>
            <a:ext cx="5507254" cy="6858000"/>
          </a:xfrm>
          <a:prstGeom prst="rect">
            <a:avLst/>
          </a:prstGeom>
        </p:spPr>
      </p:pic>
      <p:sp>
        <p:nvSpPr>
          <p:cNvPr id="4" name="任意多边形: 形状 9"/>
          <p:cNvSpPr/>
          <p:nvPr/>
        </p:nvSpPr>
        <p:spPr>
          <a:xfrm rot="10800000">
            <a:off x="1124408" y="712432"/>
            <a:ext cx="1287566" cy="40014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72">
              <a:defRPr/>
            </a:pPr>
            <a:endParaRPr lang="zh-CN" altLang="en-US" sz="3201" kern="0">
              <a:solidFill>
                <a:prstClr val="white">
                  <a:lumMod val="65000"/>
                </a:prstClr>
              </a:solidFill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17856" y="737346"/>
            <a:ext cx="2937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9272" eaLnBrk="0" hangingPunct="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cs typeface="Huawei Sans" panose="020C0503030203020204" pitchFamily="34" charset="0"/>
                <a:sym typeface="+mn-lt"/>
              </a:rPr>
              <a:t>TABLE OF CONTENTS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00454" y="712432"/>
            <a:ext cx="11354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72" eaLnBrk="0" hangingPunct="0"/>
            <a:r>
              <a:rPr lang="zh-CN" altLang="en-US" sz="2000" dirty="0">
                <a:solidFill>
                  <a:prstClr val="white"/>
                </a:solidFill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000" dirty="0">
              <a:solidFill>
                <a:prstClr val="white"/>
              </a:solidFill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1068" y="1"/>
            <a:ext cx="4755631" cy="6858000"/>
          </a:xfrm>
          <a:prstGeom prst="rect">
            <a:avLst/>
          </a:prstGeom>
          <a:gradFill flip="none" rotWithShape="1">
            <a:gsLst>
              <a:gs pos="0">
                <a:srgbClr val="4472C4">
                  <a:lumMod val="5000"/>
                  <a:lumOff val="95000"/>
                  <a:alpha val="0"/>
                </a:srgbClr>
              </a:gs>
              <a:gs pos="11000">
                <a:sysClr val="window" lastClr="FFFFFF">
                  <a:alpha val="8000"/>
                </a:sysClr>
              </a:gs>
              <a:gs pos="35000">
                <a:sysClr val="window" lastClr="FFFFFF">
                  <a:alpha val="73000"/>
                </a:sysClr>
              </a:gs>
              <a:gs pos="58000">
                <a:srgbClr val="FFFFFF"/>
              </a:gs>
              <a:gs pos="79174">
                <a:srgbClr val="FFFFFF"/>
              </a:gs>
              <a:gs pos="89983">
                <a:srgbClr val="FFFFFF"/>
              </a:gs>
              <a:gs pos="100000">
                <a:sysClr val="window" lastClr="FFFFFF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/>
            <a:endParaRPr lang="en-US" sz="2400" kern="0" dirty="0">
              <a:solidFill>
                <a:prstClr val="white"/>
              </a:solidFill>
              <a:cs typeface="Huawei Sans" panose="020C050303020302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-819149" y="920588"/>
            <a:ext cx="1695449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5067300" y="921855"/>
            <a:ext cx="2295525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矩形 9"/>
          <p:cNvSpPr/>
          <p:nvPr/>
        </p:nvSpPr>
        <p:spPr>
          <a:xfrm>
            <a:off x="1124678" y="2577106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  <a:cs typeface="Huawei Sans" panose="020C0503030203020204" pitchFamily="34" charset="0"/>
                <a:sym typeface="+mn-lt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1899749" y="2680357"/>
            <a:ext cx="3419526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华为</a:t>
            </a:r>
            <a:r>
              <a:rPr lang="en-US" altLang="zh-CN" sz="2800" b="1" dirty="0">
                <a:solidFill>
                  <a:schemeClr val="tx2">
                    <a:lumMod val="50000"/>
                  </a:schemeClr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cs typeface="Huawei Sans" panose="020C0503030203020204" pitchFamily="34" charset="0"/>
                <a:sym typeface="Arial" panose="020B0604020202020204" pitchFamily="34" charset="0"/>
              </a:rPr>
              <a:t>全栈解决方案</a:t>
            </a:r>
          </a:p>
        </p:txBody>
      </p:sp>
      <p:sp>
        <p:nvSpPr>
          <p:cNvPr id="12" name="矩形 11"/>
          <p:cNvSpPr/>
          <p:nvPr/>
        </p:nvSpPr>
        <p:spPr>
          <a:xfrm>
            <a:off x="1124678" y="3532459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78"/>
            <a:r>
              <a:rPr lang="en-US" altLang="zh-CN" sz="3600" b="1" dirty="0">
                <a:solidFill>
                  <a:srgbClr val="C00000"/>
                </a:solidFill>
                <a:cs typeface="Huawei Sans" panose="020C0503030203020204" pitchFamily="34" charset="0"/>
                <a:sym typeface="+mn-lt"/>
              </a:rPr>
              <a:t>2</a:t>
            </a:r>
          </a:p>
        </p:txBody>
      </p:sp>
      <p:sp>
        <p:nvSpPr>
          <p:cNvPr id="13" name="矩形 12"/>
          <p:cNvSpPr/>
          <p:nvPr/>
        </p:nvSpPr>
        <p:spPr>
          <a:xfrm>
            <a:off x="1899749" y="3628993"/>
            <a:ext cx="3057247" cy="4801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78">
              <a:lnSpc>
                <a:spcPct val="90000"/>
              </a:lnSpc>
            </a:pPr>
            <a:r>
              <a:rPr lang="zh-CN" altLang="en-US" sz="2800" b="1" dirty="0">
                <a:solidFill>
                  <a:srgbClr val="C00000"/>
                </a:solidFill>
                <a:cs typeface="Huawei Sans" panose="020C0503030203020204" pitchFamily="34" charset="0"/>
                <a:sym typeface="+mn-lt"/>
              </a:rPr>
              <a:t>理解推理应用开发</a:t>
            </a:r>
            <a:endParaRPr lang="en-US" altLang="zh-CN" sz="2800" b="1" dirty="0">
              <a:solidFill>
                <a:srgbClr val="C00000"/>
              </a:solidFill>
              <a:cs typeface="Huawei Sans" panose="020C0503030203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41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4135" y="566682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从推理应用结构角度</a:t>
            </a:r>
          </a:p>
        </p:txBody>
      </p:sp>
      <p:sp>
        <p:nvSpPr>
          <p:cNvPr id="3" name="矩形 2"/>
          <p:cNvSpPr/>
          <p:nvPr/>
        </p:nvSpPr>
        <p:spPr>
          <a:xfrm>
            <a:off x="3922643" y="1232452"/>
            <a:ext cx="4611757" cy="4903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9517" y="1232452"/>
            <a:ext cx="195598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推理应用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AscendCL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</a:p>
        </p:txBody>
      </p:sp>
      <p:cxnSp>
        <p:nvCxnSpPr>
          <p:cNvPr id="6" name="直接箭头连接符 5"/>
          <p:cNvCxnSpPr>
            <a:stCxn id="4" idx="3"/>
          </p:cNvCxnSpPr>
          <p:nvPr/>
        </p:nvCxnSpPr>
        <p:spPr>
          <a:xfrm>
            <a:off x="2575502" y="1714636"/>
            <a:ext cx="1347141" cy="8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744278" y="3273288"/>
            <a:ext cx="3062094" cy="210709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2675" y="2512048"/>
            <a:ext cx="27166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神经网络模型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Mindspore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等实现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093843" y="3135868"/>
            <a:ext cx="2650435" cy="28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936974" y="3419929"/>
            <a:ext cx="338351" cy="264175"/>
          </a:xfrm>
          <a:prstGeom prst="ellipse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98622" y="3830745"/>
            <a:ext cx="338351" cy="264175"/>
          </a:xfrm>
          <a:prstGeom prst="ellipse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505529" y="4036155"/>
            <a:ext cx="338351" cy="264175"/>
          </a:xfrm>
          <a:prstGeom prst="ellipse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6974" y="4319343"/>
            <a:ext cx="338351" cy="279162"/>
          </a:xfrm>
          <a:prstGeom prst="ellipse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275325" y="4849433"/>
            <a:ext cx="338351" cy="279162"/>
          </a:xfrm>
          <a:prstGeom prst="ellipse">
            <a:avLst/>
          </a:prstGeom>
          <a:solidFill>
            <a:srgbClr val="EA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2" idx="4"/>
            <a:endCxn id="13" idx="0"/>
          </p:cNvCxnSpPr>
          <p:nvPr/>
        </p:nvCxnSpPr>
        <p:spPr>
          <a:xfrm flipH="1">
            <a:off x="5767798" y="3684104"/>
            <a:ext cx="338352" cy="1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4"/>
            <a:endCxn id="14" idx="1"/>
          </p:cNvCxnSpPr>
          <p:nvPr/>
        </p:nvCxnSpPr>
        <p:spPr>
          <a:xfrm>
            <a:off x="6106150" y="3684104"/>
            <a:ext cx="448929" cy="39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3" idx="4"/>
            <a:endCxn id="15" idx="0"/>
          </p:cNvCxnSpPr>
          <p:nvPr/>
        </p:nvCxnSpPr>
        <p:spPr>
          <a:xfrm>
            <a:off x="5767798" y="4094920"/>
            <a:ext cx="338352" cy="22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4"/>
            <a:endCxn id="15" idx="0"/>
          </p:cNvCxnSpPr>
          <p:nvPr/>
        </p:nvCxnSpPr>
        <p:spPr>
          <a:xfrm flipH="1">
            <a:off x="6106150" y="4300330"/>
            <a:ext cx="568555" cy="1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5" idx="5"/>
            <a:endCxn id="16" idx="0"/>
          </p:cNvCxnSpPr>
          <p:nvPr/>
        </p:nvCxnSpPr>
        <p:spPr>
          <a:xfrm>
            <a:off x="6225775" y="4557623"/>
            <a:ext cx="218726" cy="291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12118" y="4305977"/>
            <a:ext cx="174278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神经网络算子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TBE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工具实现</a:t>
            </a:r>
          </a:p>
        </p:txBody>
      </p:sp>
      <p:cxnSp>
        <p:nvCxnSpPr>
          <p:cNvPr id="29" name="直接箭头连接符 28"/>
          <p:cNvCxnSpPr>
            <a:stCxn id="27" idx="3"/>
            <a:endCxn id="15" idx="2"/>
          </p:cNvCxnSpPr>
          <p:nvPr/>
        </p:nvCxnSpPr>
        <p:spPr>
          <a:xfrm flipV="1">
            <a:off x="2454903" y="4458924"/>
            <a:ext cx="3482071" cy="32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10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4065" y="379314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从开发流程角度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968502" y="907664"/>
            <a:ext cx="3856382" cy="84813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训练深度神经网络模型</a:t>
            </a:r>
            <a:endParaRPr lang="en-US" altLang="zh-CN" dirty="0"/>
          </a:p>
          <a:p>
            <a:pPr algn="ctr"/>
            <a:r>
              <a:rPr lang="zh-CN" altLang="en-US" dirty="0"/>
              <a:t>（用</a:t>
            </a:r>
            <a:r>
              <a:rPr lang="en-US" altLang="zh-CN" dirty="0" err="1"/>
              <a:t>Mindspore</a:t>
            </a:r>
            <a:r>
              <a:rPr lang="zh-CN" altLang="en-US" dirty="0"/>
              <a:t>或</a:t>
            </a:r>
            <a:r>
              <a:rPr lang="en-US" altLang="zh-CN" dirty="0" err="1"/>
              <a:t>TensorFlow</a:t>
            </a:r>
            <a:r>
              <a:rPr lang="zh-CN" altLang="en-US" dirty="0"/>
              <a:t>均可）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968502" y="2672448"/>
            <a:ext cx="3856382" cy="84813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将预训练模型通过</a:t>
            </a:r>
            <a:r>
              <a:rPr lang="en-US" altLang="zh-CN" dirty="0" err="1"/>
              <a:t>atc</a:t>
            </a:r>
            <a:r>
              <a:rPr lang="zh-CN" altLang="en-US" dirty="0"/>
              <a:t>工具转换成</a:t>
            </a:r>
            <a:r>
              <a:rPr lang="en-US" altLang="zh-CN" dirty="0" err="1"/>
              <a:t>AscendCL</a:t>
            </a:r>
            <a:r>
              <a:rPr lang="zh-CN" altLang="en-US" dirty="0"/>
              <a:t>专用模型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604606" y="2018602"/>
            <a:ext cx="2584174" cy="39104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产出物：预训练模型</a:t>
            </a:r>
          </a:p>
        </p:txBody>
      </p:sp>
      <p:cxnSp>
        <p:nvCxnSpPr>
          <p:cNvPr id="7" name="直接箭头连接符 6"/>
          <p:cNvCxnSpPr>
            <a:stCxn id="3" idx="2"/>
            <a:endCxn id="5" idx="0"/>
          </p:cNvCxnSpPr>
          <p:nvPr/>
        </p:nvCxnSpPr>
        <p:spPr>
          <a:xfrm>
            <a:off x="5896693" y="1755803"/>
            <a:ext cx="0" cy="26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2"/>
            <a:endCxn id="4" idx="0"/>
          </p:cNvCxnSpPr>
          <p:nvPr/>
        </p:nvCxnSpPr>
        <p:spPr>
          <a:xfrm>
            <a:off x="5896693" y="2409649"/>
            <a:ext cx="0" cy="26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604606" y="3783386"/>
            <a:ext cx="2584174" cy="3225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产出物：</a:t>
            </a:r>
            <a:r>
              <a:rPr lang="en-US" altLang="zh-CN" dirty="0"/>
              <a:t>.om</a:t>
            </a:r>
            <a:r>
              <a:rPr lang="zh-CN" altLang="en-US" dirty="0"/>
              <a:t>离线模型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968502" y="4437232"/>
            <a:ext cx="3856382" cy="84813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将预训练模型通过</a:t>
            </a:r>
            <a:r>
              <a:rPr lang="en-US" altLang="zh-CN" dirty="0" err="1"/>
              <a:t>atc</a:t>
            </a:r>
            <a:r>
              <a:rPr lang="zh-CN" altLang="en-US" dirty="0"/>
              <a:t>工具转换成</a:t>
            </a:r>
            <a:r>
              <a:rPr lang="en-US" altLang="zh-CN" dirty="0" err="1"/>
              <a:t>AscendCL</a:t>
            </a:r>
            <a:r>
              <a:rPr lang="zh-CN" altLang="en-US" dirty="0"/>
              <a:t>专用模型</a:t>
            </a:r>
          </a:p>
        </p:txBody>
      </p:sp>
      <p:cxnSp>
        <p:nvCxnSpPr>
          <p:cNvPr id="16" name="直接箭头连接符 15"/>
          <p:cNvCxnSpPr>
            <a:stCxn id="4" idx="2"/>
            <a:endCxn id="12" idx="0"/>
          </p:cNvCxnSpPr>
          <p:nvPr/>
        </p:nvCxnSpPr>
        <p:spPr>
          <a:xfrm>
            <a:off x="5896693" y="3520587"/>
            <a:ext cx="0" cy="26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2"/>
            <a:endCxn id="14" idx="0"/>
          </p:cNvCxnSpPr>
          <p:nvPr/>
        </p:nvCxnSpPr>
        <p:spPr>
          <a:xfrm>
            <a:off x="5896693" y="4105927"/>
            <a:ext cx="0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4604606" y="5616676"/>
            <a:ext cx="2584174" cy="3225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产出物：推理应用</a:t>
            </a:r>
          </a:p>
        </p:txBody>
      </p:sp>
      <p:cxnSp>
        <p:nvCxnSpPr>
          <p:cNvPr id="32" name="直接箭头连接符 31"/>
          <p:cNvCxnSpPr>
            <a:stCxn id="14" idx="2"/>
            <a:endCxn id="30" idx="0"/>
          </p:cNvCxnSpPr>
          <p:nvPr/>
        </p:nvCxnSpPr>
        <p:spPr>
          <a:xfrm>
            <a:off x="5896693" y="5285371"/>
            <a:ext cx="0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273287" y="907664"/>
            <a:ext cx="5261113" cy="16333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116971" y="1460181"/>
            <a:ext cx="264687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原有教学实验</a:t>
            </a:r>
          </a:p>
        </p:txBody>
      </p:sp>
      <p:sp>
        <p:nvSpPr>
          <p:cNvPr id="35" name="矩形 34"/>
          <p:cNvSpPr/>
          <p:nvPr/>
        </p:nvSpPr>
        <p:spPr>
          <a:xfrm>
            <a:off x="3266136" y="2603942"/>
            <a:ext cx="5261113" cy="35814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116971" y="4136810"/>
            <a:ext cx="264687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华为昇腾内容</a:t>
            </a:r>
          </a:p>
        </p:txBody>
      </p:sp>
      <p:cxnSp>
        <p:nvCxnSpPr>
          <p:cNvPr id="38" name="直接箭头连接符 37"/>
          <p:cNvCxnSpPr>
            <a:stCxn id="34" idx="1"/>
            <a:endCxn id="33" idx="3"/>
          </p:cNvCxnSpPr>
          <p:nvPr/>
        </p:nvCxnSpPr>
        <p:spPr>
          <a:xfrm flipH="1">
            <a:off x="8534400" y="1724356"/>
            <a:ext cx="58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6" idx="1"/>
            <a:endCxn id="35" idx="3"/>
          </p:cNvCxnSpPr>
          <p:nvPr/>
        </p:nvCxnSpPr>
        <p:spPr>
          <a:xfrm flipH="1" flipV="1">
            <a:off x="8527249" y="4394670"/>
            <a:ext cx="589722" cy="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6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335" y="655582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从开发环境使用角度</a:t>
            </a:r>
          </a:p>
        </p:txBody>
      </p:sp>
      <p:sp>
        <p:nvSpPr>
          <p:cNvPr id="3" name="矩形 2"/>
          <p:cNvSpPr/>
          <p:nvPr/>
        </p:nvSpPr>
        <p:spPr>
          <a:xfrm>
            <a:off x="1166191" y="1338470"/>
            <a:ext cx="10230679" cy="47972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6191" y="1338470"/>
            <a:ext cx="206017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华为云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Ai1S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虚拟机</a:t>
            </a:r>
          </a:p>
        </p:txBody>
      </p:sp>
      <p:sp>
        <p:nvSpPr>
          <p:cNvPr id="5" name="矩形 4"/>
          <p:cNvSpPr/>
          <p:nvPr/>
        </p:nvSpPr>
        <p:spPr>
          <a:xfrm>
            <a:off x="1550504" y="1866820"/>
            <a:ext cx="9475305" cy="39243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64271" y="2021358"/>
            <a:ext cx="2924198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Ubuntu18.04x86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2196280" y="2549708"/>
            <a:ext cx="8246433" cy="29631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73006" y="2704246"/>
            <a:ext cx="354289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Driver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Firmware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NNRT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2716696" y="3232596"/>
            <a:ext cx="7129669" cy="18959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2">
                    <a:lumMod val="95000"/>
                  </a:schemeClr>
                </a:solidFill>
              </a:rPr>
              <a:t>AscendCL</a:t>
            </a:r>
            <a:r>
              <a:rPr lang="zh-CN" altLang="en-US" dirty="0">
                <a:solidFill>
                  <a:schemeClr val="tx2">
                    <a:lumMod val="95000"/>
                  </a:schemeClr>
                </a:solidFill>
              </a:rPr>
              <a:t>推理应用</a:t>
            </a:r>
          </a:p>
        </p:txBody>
      </p:sp>
    </p:spTree>
    <p:extLst>
      <p:ext uri="{BB962C8B-B14F-4D97-AF65-F5344CB8AC3E}">
        <p14:creationId xmlns:p14="http://schemas.microsoft.com/office/powerpoint/2010/main" val="43274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335" y="655582"/>
            <a:ext cx="702223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代码托管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139" y="1175168"/>
            <a:ext cx="103764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推理应用开发前，请从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https://gitee.com/ascend/samples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代码仓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一个自己的分支进行开发，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https://gitee.com/ascend/samples/blob/master/CONTRIBUTING_CN.md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开发完成之后提交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Pull Request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到主仓，华为会有专门的集成测试进行代码验证，能通过集成测试即合格，但只有立意新颖、代码规范、文档齐全、可操作性强的提交才会被认定为优秀。</a:t>
            </a:r>
          </a:p>
        </p:txBody>
      </p:sp>
    </p:spTree>
    <p:extLst>
      <p:ext uri="{BB962C8B-B14F-4D97-AF65-F5344CB8AC3E}">
        <p14:creationId xmlns:p14="http://schemas.microsoft.com/office/powerpoint/2010/main" val="1585085367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 panose="020B0A04020102020204"/>
        <a:ea typeface="微软雅黑"/>
        <a:cs typeface=""/>
      </a:majorFont>
      <a:minorFont>
        <a:latin typeface="Huawei Sans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14E5A528-164A-4F9B-B3A5-57862E2D7804}"/>
    </a:ext>
  </a:extLst>
</a:theme>
</file>

<file path=ppt/theme/theme2.xml><?xml version="1.0" encoding="utf-8"?>
<a:theme xmlns:a="http://schemas.openxmlformats.org/drawingml/2006/main" name="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 panose="020B0A04020102020204"/>
        <a:ea typeface="微软雅黑"/>
        <a:cs typeface=""/>
      </a:majorFont>
      <a:minorFont>
        <a:latin typeface="Huawei Sans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3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do4kpgrk">
      <a:majorFont>
        <a:latin typeface="Huawei Sans" panose="020B0A04020102020204"/>
        <a:ea typeface="微软雅黑"/>
        <a:cs typeface=""/>
      </a:majorFont>
      <a:minorFont>
        <a:latin typeface="Huawei Sans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50899</TotalTime>
  <Words>2251</Words>
  <Application>Microsoft Office PowerPoint</Application>
  <PresentationFormat>自定义</PresentationFormat>
  <Paragraphs>166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Helvetica Neue Medium</vt:lpstr>
      <vt:lpstr>Huawei Sans</vt:lpstr>
      <vt:lpstr>等线</vt:lpstr>
      <vt:lpstr>黑体</vt:lpstr>
      <vt:lpstr>宋体</vt:lpstr>
      <vt:lpstr>微软雅黑</vt:lpstr>
      <vt:lpstr>微软雅黑</vt:lpstr>
      <vt:lpstr>Arial</vt:lpstr>
      <vt:lpstr>Calibri</vt:lpstr>
      <vt:lpstr>Wingdings</vt:lpstr>
      <vt:lpstr>1_Title Slide</vt:lpstr>
      <vt:lpstr>5_Chart page</vt:lpstr>
      <vt:lpstr>End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peiyanran</dc:creator>
  <dc:description>共创行业AI新价值</dc:description>
  <cp:lastModifiedBy>wyueh</cp:lastModifiedBy>
  <cp:revision>1854</cp:revision>
  <cp:lastPrinted>2020-01-16T11:26:24Z</cp:lastPrinted>
  <dcterms:created xsi:type="dcterms:W3CDTF">2018-12-27T01:12:26Z</dcterms:created>
  <dcterms:modified xsi:type="dcterms:W3CDTF">2021-03-09T02:59:34Z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(3)POEXqt6wPIdR3CpJs1UJY/CVhw3IK7khLjnb/iWDPiCZsd9OHMdUjH+ugktJcOPfjO3NSD3a
Jcf6nbjfRnQgoggevdP736pV2KlO+Uh9fpq+CzCPvpNMhFRoWTXRe4l+ZXa5Oy0GD1VhXye3
T7frxeMBihBmo47G9CrD3osrWEe7ecKlEFaVIipe5hV0BxrREF0zjvo1uhvgbbd1qmU6PGAa
T81ieaRftymmnjX4I7</vt:lpwstr>
  </property>
  <property fmtid="{D5CDD505-2E9C-101B-9397-08002B2CF9AE}" pid="3" name="_2015_ms_pID_7253431">
    <vt:lpwstr>Fna+YKWYpNtIArpa2z4o63GY+LxQQEL2LoNjkJYPpMY55bpIeGV9jM
1biV3quM2H0O/JwVor/72rbZwkOLbpqvtHSrTNTPH27QRjQXpSdlEFdr8iLeS+TiODB65bWG
C2702P1GCPuHICtCe0HaBjEaW77DPX4kwKUdzLh+fGowJ50d9VK5z/n3M7H06FGqCL+o4fo1
moQ3Eqw8HK/GktFelf9gXgiUbJB9AOsaKZGy</vt:lpwstr>
  </property>
  <property fmtid="{D5CDD505-2E9C-101B-9397-08002B2CF9AE}" pid="4" name="_2015_ms_pID_7253432">
    <vt:lpwstr>WA==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1584151374</vt:lpwstr>
  </property>
  <property fmtid="{D5CDD505-2E9C-101B-9397-08002B2CF9AE}" pid="9" name="Presentation">
    <vt:lpwstr>Atlas人工智能计算解决方案主打胶片-01(20200715)</vt:lpwstr>
  </property>
  <property fmtid="{D5CDD505-2E9C-101B-9397-08002B2CF9AE}" pid="10" name="SlideDescription">
    <vt:lpwstr>共创行业AI新价值</vt:lpwstr>
  </property>
</Properties>
</file>